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3" r:id="rId1"/>
    <p:sldMasterId id="2147483715" r:id="rId2"/>
    <p:sldMasterId id="2147483742" r:id="rId3"/>
    <p:sldMasterId id="2147483776" r:id="rId4"/>
    <p:sldMasterId id="2147483843" r:id="rId5"/>
  </p:sldMasterIdLst>
  <p:notesMasterIdLst>
    <p:notesMasterId r:id="rId116"/>
  </p:notesMasterIdLst>
  <p:handoutMasterIdLst>
    <p:handoutMasterId r:id="rId117"/>
  </p:handoutMasterIdLst>
  <p:sldIdLst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26" r:id="rId49"/>
    <p:sldId id="431" r:id="rId50"/>
    <p:sldId id="322" r:id="rId51"/>
    <p:sldId id="340" r:id="rId52"/>
    <p:sldId id="323" r:id="rId53"/>
    <p:sldId id="427" r:id="rId54"/>
    <p:sldId id="496" r:id="rId55"/>
    <p:sldId id="428" r:id="rId56"/>
    <p:sldId id="497" r:id="rId57"/>
    <p:sldId id="498" r:id="rId58"/>
    <p:sldId id="429" r:id="rId59"/>
    <p:sldId id="430" r:id="rId60"/>
    <p:sldId id="321" r:id="rId61"/>
    <p:sldId id="342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5" r:id="rId73"/>
    <p:sldId id="356" r:id="rId74"/>
    <p:sldId id="357" r:id="rId75"/>
    <p:sldId id="358" r:id="rId76"/>
    <p:sldId id="359" r:id="rId77"/>
    <p:sldId id="393" r:id="rId78"/>
    <p:sldId id="500" r:id="rId79"/>
    <p:sldId id="501" r:id="rId80"/>
    <p:sldId id="499" r:id="rId81"/>
    <p:sldId id="479" r:id="rId82"/>
    <p:sldId id="480" r:id="rId83"/>
    <p:sldId id="481" r:id="rId84"/>
    <p:sldId id="482" r:id="rId85"/>
    <p:sldId id="483" r:id="rId86"/>
    <p:sldId id="484" r:id="rId87"/>
    <p:sldId id="485" r:id="rId88"/>
    <p:sldId id="486" r:id="rId89"/>
    <p:sldId id="487" r:id="rId90"/>
    <p:sldId id="488" r:id="rId91"/>
    <p:sldId id="489" r:id="rId92"/>
    <p:sldId id="490" r:id="rId93"/>
    <p:sldId id="491" r:id="rId94"/>
    <p:sldId id="492" r:id="rId95"/>
    <p:sldId id="493" r:id="rId96"/>
    <p:sldId id="494" r:id="rId97"/>
    <p:sldId id="495" r:id="rId98"/>
    <p:sldId id="398" r:id="rId99"/>
    <p:sldId id="402" r:id="rId100"/>
    <p:sldId id="403" r:id="rId101"/>
    <p:sldId id="399" r:id="rId102"/>
    <p:sldId id="400" r:id="rId103"/>
    <p:sldId id="401" r:id="rId104"/>
    <p:sldId id="404" r:id="rId105"/>
    <p:sldId id="405" r:id="rId106"/>
    <p:sldId id="406" r:id="rId107"/>
    <p:sldId id="423" r:id="rId108"/>
    <p:sldId id="424" r:id="rId109"/>
    <p:sldId id="476" r:id="rId110"/>
    <p:sldId id="477" r:id="rId111"/>
    <p:sldId id="478" r:id="rId112"/>
    <p:sldId id="332" r:id="rId113"/>
    <p:sldId id="278" r:id="rId114"/>
    <p:sldId id="318" r:id="rId115"/>
  </p:sldIdLst>
  <p:sldSz cx="13004800" cy="7315200"/>
  <p:notesSz cx="6858000" cy="9144000"/>
  <p:embeddedFontLst>
    <p:embeddedFont>
      <p:font typeface="Compatil DATEV" panose="02060503060505020203" pitchFamily="18" charset="0"/>
      <p:regular r:id="rId118"/>
      <p:bold r:id="rId119"/>
      <p:italic r:id="rId120"/>
      <p:boldItalic r:id="rId121"/>
    </p:embeddedFont>
    <p:embeddedFont>
      <p:font typeface="Segoe UI" panose="020B0502040204020203" pitchFamily="34" charset="0"/>
      <p:regular r:id="rId122"/>
      <p:bold r:id="rId123"/>
      <p:italic r:id="rId124"/>
      <p:boldItalic r:id="rId125"/>
    </p:embeddedFont>
    <p:embeddedFont>
      <p:font typeface="Georgia" panose="02040502050405020303" pitchFamily="18" charset="0"/>
      <p:regular r:id="rId126"/>
      <p:bold r:id="rId127"/>
      <p:italic r:id="rId128"/>
      <p:boldItalic r:id="rId129"/>
    </p:embeddedFont>
    <p:embeddedFont>
      <p:font typeface="Century Gothic" panose="020B0502020202020204" pitchFamily="34" charset="0"/>
      <p:regular r:id="rId130"/>
      <p:bold r:id="rId131"/>
      <p:italic r:id="rId132"/>
      <p:boldItalic r:id="rId133"/>
    </p:embeddedFont>
    <p:embeddedFont>
      <p:font typeface="Wingdings 2" panose="05020102010507070707" pitchFamily="18" charset="2"/>
      <p:regular r:id="rId134"/>
    </p:embeddedFont>
    <p:embeddedFont>
      <p:font typeface="Verdana" panose="020B0604030504040204" pitchFamily="34" charset="0"/>
      <p:regular r:id="rId135"/>
      <p:bold r:id="rId136"/>
      <p:italic r:id="rId137"/>
      <p:boldItalic r:id="rId138"/>
    </p:embeddedFont>
  </p:embeddedFontLst>
  <p:defaultTextStyle>
    <a:defPPr>
      <a:defRPr lang="de-DE"/>
    </a:defPPr>
    <a:lvl1pPr marL="0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65023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D033"/>
    <a:srgbClr val="FFFFFF"/>
    <a:srgbClr val="D9D9D9"/>
    <a:srgbClr val="D5E7B9"/>
    <a:srgbClr val="8CD250"/>
    <a:srgbClr val="8CD23C"/>
    <a:srgbClr val="B4D23C"/>
    <a:srgbClr val="8CDF5B"/>
    <a:srgbClr val="FCFCFA"/>
    <a:srgbClr val="8CD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6" autoAdjust="0"/>
    <p:restoredTop sz="90698" autoAdjust="0"/>
  </p:normalViewPr>
  <p:slideViewPr>
    <p:cSldViewPr showGuides="1">
      <p:cViewPr>
        <p:scale>
          <a:sx n="57" d="100"/>
          <a:sy n="57" d="100"/>
        </p:scale>
        <p:origin x="-1301" y="-494"/>
      </p:cViewPr>
      <p:guideLst>
        <p:guide orient="horz" pos="2304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0448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16.fntdata"/><Relationship Id="rId138" Type="http://schemas.openxmlformats.org/officeDocument/2006/relationships/font" Target="fonts/font21.fnt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font" Target="fonts/font6.fntdata"/><Relationship Id="rId12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font" Target="fonts/font1.fntdata"/><Relationship Id="rId134" Type="http://schemas.openxmlformats.org/officeDocument/2006/relationships/font" Target="fonts/font17.fntdata"/><Relationship Id="rId13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4.fntdata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notesMaster" Target="notesMasters/notesMaster1.xml"/><Relationship Id="rId124" Type="http://schemas.openxmlformats.org/officeDocument/2006/relationships/font" Target="fonts/font7.fntdata"/><Relationship Id="rId129" Type="http://schemas.openxmlformats.org/officeDocument/2006/relationships/font" Target="fonts/font12.fntdata"/><Relationship Id="rId137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font" Target="fonts/font15.fntdata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font" Target="fonts/font2.fntdata"/><Relationship Id="rId127" Type="http://schemas.openxmlformats.org/officeDocument/2006/relationships/font" Target="fonts/font1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font" Target="fonts/font5.fntdata"/><Relationship Id="rId130" Type="http://schemas.openxmlformats.org/officeDocument/2006/relationships/font" Target="fonts/font13.fntdata"/><Relationship Id="rId13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font" Target="fonts/font3.fntdata"/><Relationship Id="rId125" Type="http://schemas.openxmlformats.org/officeDocument/2006/relationships/font" Target="fonts/font8.fntdata"/><Relationship Id="rId141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14.fntdata"/><Relationship Id="rId136" Type="http://schemas.openxmlformats.org/officeDocument/2006/relationships/font" Target="fonts/font19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font" Target="fonts/font9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7.xml"/><Relationship Id="rId2" Type="http://schemas.openxmlformats.org/officeDocument/2006/relationships/slide" Target="slides/slide56.xml"/><Relationship Id="rId1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Segoe UI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B2D4D-C61F-4A02-858F-4EE81162AE51}" type="datetimeFigureOut">
              <a:rPr lang="de-DE" smtClean="0">
                <a:latin typeface="Segoe UI" pitchFamily="34" charset="0"/>
              </a:rPr>
              <a:pPr/>
              <a:t>10.05.2017</a:t>
            </a:fld>
            <a:endParaRPr lang="de-DE" dirty="0">
              <a:latin typeface="Segoe UI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Segoe UI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28A04-8011-4DCE-8777-B5018D5B4F32}" type="slidenum">
              <a:rPr lang="de-DE" smtClean="0">
                <a:latin typeface="Segoe UI" pitchFamily="34" charset="0"/>
              </a:rPr>
              <a:pPr/>
              <a:t>‹Nr.›</a:t>
            </a:fld>
            <a:endParaRPr lang="de-DE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72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2E1CCC5-01B8-284F-B77B-84D835A7601B}" type="datetimeFigureOut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C873CC87-18E6-904B-91DF-7AB1BE26DDE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93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0230" rtl="0" eaLnBrk="1" latinLnBrk="0" hangingPunct="1">
      <a:defRPr sz="1700" kern="1200">
        <a:solidFill>
          <a:schemeClr val="tx1"/>
        </a:solidFill>
        <a:latin typeface="Segoe UI" pitchFamily="34" charset="0"/>
        <a:ea typeface="+mn-ea"/>
        <a:cs typeface="+mn-cs"/>
      </a:defRPr>
    </a:lvl1pPr>
    <a:lvl2pPr marL="650230" algn="l" defTabSz="650230" rtl="0" eaLnBrk="1" latinLnBrk="0" hangingPunct="1">
      <a:defRPr sz="1700" kern="1200">
        <a:solidFill>
          <a:schemeClr val="tx1"/>
        </a:solidFill>
        <a:latin typeface="Segoe UI" pitchFamily="34" charset="0"/>
        <a:ea typeface="+mn-ea"/>
        <a:cs typeface="+mn-cs"/>
      </a:defRPr>
    </a:lvl2pPr>
    <a:lvl3pPr marL="1300460" algn="l" defTabSz="650230" rtl="0" eaLnBrk="1" latinLnBrk="0" hangingPunct="1">
      <a:defRPr sz="1700" kern="1200">
        <a:solidFill>
          <a:schemeClr val="tx1"/>
        </a:solidFill>
        <a:latin typeface="Segoe UI" pitchFamily="34" charset="0"/>
        <a:ea typeface="+mn-ea"/>
        <a:cs typeface="+mn-cs"/>
      </a:defRPr>
    </a:lvl3pPr>
    <a:lvl4pPr marL="1950690" algn="l" defTabSz="650230" rtl="0" eaLnBrk="1" latinLnBrk="0" hangingPunct="1">
      <a:defRPr sz="1700" kern="1200">
        <a:solidFill>
          <a:schemeClr val="tx1"/>
        </a:solidFill>
        <a:latin typeface="Segoe UI" pitchFamily="34" charset="0"/>
        <a:ea typeface="+mn-ea"/>
        <a:cs typeface="+mn-cs"/>
      </a:defRPr>
    </a:lvl4pPr>
    <a:lvl5pPr marL="2600919" algn="l" defTabSz="650230" rtl="0" eaLnBrk="1" latinLnBrk="0" hangingPunct="1">
      <a:defRPr sz="1700" kern="1200">
        <a:solidFill>
          <a:schemeClr val="tx1"/>
        </a:solidFill>
        <a:latin typeface="Segoe UI" pitchFamily="34" charset="0"/>
        <a:ea typeface="+mn-ea"/>
        <a:cs typeface="+mn-cs"/>
      </a:defRPr>
    </a:lvl5pPr>
    <a:lvl6pPr marL="3251149" algn="l" defTabSz="6502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6502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6502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6502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Digitale Dokumentenbearbeitung:</a:t>
            </a:r>
          </a:p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Ergänzung der eingescannten Dokumente </a:t>
            </a:r>
          </a:p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um Notizzettel, Stempel, Markierungen, Pfeile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042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108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481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Begründungen: </a:t>
            </a:r>
          </a:p>
          <a:p>
            <a:pPr eaLnBrk="1" hangingPunct="1"/>
            <a:endParaRPr lang="de-DE" dirty="0" smtClean="0"/>
          </a:p>
          <a:p>
            <a:pPr eaLnBrk="1" hangingPunct="1">
              <a:buFontTx/>
              <a:buChar char="-"/>
            </a:pPr>
            <a:r>
              <a:rPr lang="de-DE" dirty="0" smtClean="0"/>
              <a:t>Einbindung einer Fremdsoftware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Anpassung an komplexe Strukturen (</a:t>
            </a:r>
            <a:r>
              <a:rPr lang="de-DE" b="1" dirty="0" smtClean="0"/>
              <a:t>Anzahl der Lizenzen?)</a:t>
            </a:r>
            <a:r>
              <a:rPr lang="de-DE" dirty="0" smtClean="0"/>
              <a:t>  - gleichzeitige Nutzer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Ein Pflichtenheft wird erstellt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Sicherheit und Transparenz für den Kunden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481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481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Begründungen: </a:t>
            </a:r>
          </a:p>
          <a:p>
            <a:pPr eaLnBrk="1" hangingPunct="1"/>
            <a:endParaRPr lang="de-DE" dirty="0" smtClean="0"/>
          </a:p>
          <a:p>
            <a:pPr eaLnBrk="1" hangingPunct="1">
              <a:buFontTx/>
              <a:buChar char="-"/>
            </a:pPr>
            <a:r>
              <a:rPr lang="de-DE" dirty="0" smtClean="0"/>
              <a:t>Einbindung einer Fremdsoftware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Anpassung an komplexe Strukturen (</a:t>
            </a:r>
            <a:r>
              <a:rPr lang="de-DE" b="1" dirty="0" smtClean="0"/>
              <a:t>Anzahl der Lizenzen?)</a:t>
            </a:r>
            <a:r>
              <a:rPr lang="de-DE" dirty="0" smtClean="0"/>
              <a:t>  - gleichzeitige Nutzer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Ein Pflichtenheft wird erstellt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Sicherheit und Transparenz für den Kunden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481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Digitale Dokumentenbearbeitung:</a:t>
            </a:r>
          </a:p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Ergänzung der eingescannten Dokumente </a:t>
            </a:r>
          </a:p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um Notizzettel, Stempel, Markierungen, Pfeile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04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Digitale Dokumentenbearbeitung:</a:t>
            </a:r>
          </a:p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Ergänzung der eingescannten Dokumente </a:t>
            </a:r>
          </a:p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um Notizzettel, Stempel, Markierungen, Pfeile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04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2507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Begründungen: </a:t>
            </a:r>
          </a:p>
          <a:p>
            <a:pPr eaLnBrk="1" hangingPunct="1"/>
            <a:endParaRPr lang="de-DE" dirty="0" smtClean="0"/>
          </a:p>
          <a:p>
            <a:pPr eaLnBrk="1" hangingPunct="1">
              <a:buFontTx/>
              <a:buChar char="-"/>
            </a:pPr>
            <a:r>
              <a:rPr lang="de-DE" dirty="0" smtClean="0"/>
              <a:t>Einbindung einer Fremdsoftware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Anpassung an komplexe Strukturen (</a:t>
            </a:r>
            <a:r>
              <a:rPr lang="de-DE" b="1" dirty="0" smtClean="0"/>
              <a:t>Anzahl der Lizenzen?)</a:t>
            </a:r>
            <a:r>
              <a:rPr lang="de-DE" dirty="0" smtClean="0"/>
              <a:t>  - gleichzeitige Nutzer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Ein Pflichtenheft wird erstellt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Sicherheit und Transparenz für den Kunden</a:t>
            </a:r>
          </a:p>
          <a:p>
            <a:pPr eaLnBrk="1" hangingPunct="1">
              <a:buFontTx/>
              <a:buChar char="-"/>
            </a:pPr>
            <a:endParaRPr lang="de-DE" dirty="0" smtClean="0"/>
          </a:p>
          <a:p>
            <a:pPr eaLnBrk="1" hangingPunct="1">
              <a:buFontTx/>
              <a:buChar char="-"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86013-F6E3-439D-87C9-ECC83A4E2945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5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Begründungen: </a:t>
            </a:r>
          </a:p>
          <a:p>
            <a:pPr eaLnBrk="1" hangingPunct="1"/>
            <a:endParaRPr lang="de-DE" dirty="0" smtClean="0"/>
          </a:p>
          <a:p>
            <a:pPr eaLnBrk="1" hangingPunct="1">
              <a:buFontTx/>
              <a:buChar char="-"/>
            </a:pPr>
            <a:r>
              <a:rPr lang="de-DE" dirty="0" smtClean="0"/>
              <a:t>Einbindung einer Fremdsoftware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Anpassung an komplexe Strukturen (</a:t>
            </a:r>
            <a:r>
              <a:rPr lang="de-DE" b="1" dirty="0" smtClean="0"/>
              <a:t>Anzahl der Lizenzen?)</a:t>
            </a:r>
            <a:r>
              <a:rPr lang="de-DE" dirty="0" smtClean="0"/>
              <a:t>  - gleichzeitige Nutzer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Ein Pflichtenheft wird erstellt</a:t>
            </a:r>
          </a:p>
          <a:p>
            <a:pPr eaLnBrk="1" hangingPunct="1">
              <a:buFontTx/>
              <a:buChar char="-"/>
            </a:pPr>
            <a:r>
              <a:rPr lang="de-DE" dirty="0" smtClean="0"/>
              <a:t>Sicherheit und Transparenz für den Kunden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3CC87-18E6-904B-91DF-7AB1BE26DDED}" type="slidenum">
              <a:rPr lang="de-DE" smtClean="0"/>
              <a:pPr/>
              <a:t>106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481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799"/>
            <a:ext cx="10514472" cy="50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Subline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6015" cy="1224000"/>
          </a:xfrm>
        </p:spPr>
        <p:txBody>
          <a:bodyPr/>
          <a:lstStyle>
            <a:lvl1pPr>
              <a:lnSpc>
                <a:spcPts val="4000"/>
              </a:lnSpc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2073600"/>
            <a:ext cx="13010400" cy="5244817"/>
          </a:xfrm>
          <a:prstGeom prst="rect">
            <a:avLst/>
          </a:prstGeom>
        </p:spPr>
      </p:pic>
      <p:pic>
        <p:nvPicPr>
          <p:cNvPr id="1026" name="Picture 2" descr="C:\Users\Vanessa\Desktop\datev_2_7\logo_2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00" y="374400"/>
            <a:ext cx="1393200" cy="13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08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6DD66E7B-62D3-4850-BF26-C1AC23512E43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42000" y="1432800"/>
            <a:ext cx="425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6642382" y="201600"/>
            <a:ext cx="4255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642000" y="4715420"/>
            <a:ext cx="4255200" cy="25425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6642000" y="2073424"/>
            <a:ext cx="4255200" cy="2641996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 und Aufzählungen.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64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F16819B6-71E6-4C4E-A454-2A38C8D099EC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816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50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9" name="Abgerundetes Rechteck 18"/>
          <p:cNvSpPr/>
          <p:nvPr userDrawn="1"/>
        </p:nvSpPr>
        <p:spPr>
          <a:xfrm>
            <a:off x="5774400" y="2253600"/>
            <a:ext cx="51228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0" name="Abgerundetes Rechteck 19"/>
          <p:cNvSpPr/>
          <p:nvPr userDrawn="1"/>
        </p:nvSpPr>
        <p:spPr>
          <a:xfrm>
            <a:off x="57708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70800" y="2145432"/>
            <a:ext cx="51264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7181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78000" y="2145432"/>
            <a:ext cx="105192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5EF7410-C9D4-4876-A757-7BF40EAA3DC0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2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018E672-02C5-43A0-B572-0D39E38D9BE2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7203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nur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D8AF64A-170A-4D6A-AF4A-D060F0DEE179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0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folie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4968648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/>
          <a:p>
            <a:fld id="{2D68DAA3-9CE0-4A4F-B73D-BE63A91D9E06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/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lussfolie Jubilae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11254928" y="4826821"/>
            <a:ext cx="1749872" cy="247932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600"/>
              </a:spcBef>
              <a:buClr>
                <a:srgbClr val="8CD33C"/>
              </a:buClr>
              <a:buSzPct val="100000"/>
              <a:tabLst>
                <a:tab pos="357188" algn="l"/>
              </a:tabLst>
            </a:pPr>
            <a:endParaRPr lang="de-DE" sz="1600" dirty="0" smtClean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80" y="2217439"/>
            <a:ext cx="2645095" cy="26093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75" y="1730402"/>
            <a:ext cx="3620166" cy="3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5360" y="2272454"/>
            <a:ext cx="11054080" cy="15680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0720" y="4145280"/>
            <a:ext cx="91033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0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02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83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6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44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</p:spPr>
        <p:txBody>
          <a:bodyPr lIns="116111" tIns="58055" rIns="116111" bIns="58055"/>
          <a:lstStyle/>
          <a:p>
            <a:fld id="{A1D3AF61-DDE6-4113-9281-847507467549}" type="datetimeFigureOut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</p:spPr>
        <p:txBody>
          <a:bodyPr lIns="116111" tIns="58055" rIns="116111" bIns="58055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tIns="58055" bIns="58055"/>
          <a:lstStyle/>
          <a:p>
            <a:fld id="{D6483DDE-CDEC-498F-941F-1D0BAE3BAF36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128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/>
          <a:p>
            <a:fld id="{94F390A6-3296-482B-A4CE-35A0FF638669}" type="datetimeFigureOut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tIns="58055" bIns="58055"/>
          <a:lstStyle/>
          <a:p>
            <a:fld id="{81F2F603-0C5C-4799-A032-F1572297343D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3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" y="-1"/>
            <a:ext cx="13000735" cy="7317487"/>
          </a:xfrm>
          <a:prstGeom prst="rect">
            <a:avLst/>
          </a:prstGeom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6358383" y="3369568"/>
            <a:ext cx="6263829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7726536" y="4089648"/>
            <a:ext cx="4608512" cy="2475892"/>
          </a:xfrm>
          <a:prstGeom prst="roundRect">
            <a:avLst>
              <a:gd name="adj" fmla="val 611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smtClean="0">
              <a:solidFill>
                <a:srgbClr val="FFFFFF"/>
              </a:solidFill>
            </a:endParaRPr>
          </a:p>
        </p:txBody>
      </p:sp>
      <p:sp>
        <p:nvSpPr>
          <p:cNvPr id="13" name="Abgerundetes Rechteck 12"/>
          <p:cNvSpPr/>
          <p:nvPr userDrawn="1"/>
        </p:nvSpPr>
        <p:spPr>
          <a:xfrm>
            <a:off x="6214368" y="3369568"/>
            <a:ext cx="6876764" cy="1224136"/>
          </a:xfrm>
          <a:prstGeom prst="roundRect">
            <a:avLst>
              <a:gd name="adj" fmla="val 10443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smtClean="0">
              <a:solidFill>
                <a:srgbClr val="FFFFFF"/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798544" y="4593704"/>
            <a:ext cx="4536504" cy="2016224"/>
          </a:xfrm>
        </p:spPr>
        <p:txBody>
          <a:bodyPr lIns="180000" tIns="216000" rIns="180000" bIns="180000"/>
          <a:lstStyle>
            <a:lvl1pPr marL="127363" indent="0">
              <a:buFontTx/>
              <a:buNone/>
              <a:defRPr lang="de-DE" sz="2400" b="0" i="0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6000" indent="0">
              <a:buFontTx/>
              <a:buNone/>
              <a:defRPr>
                <a:solidFill>
                  <a:srgbClr val="7F7F7F"/>
                </a:solidFill>
              </a:defRPr>
            </a:lvl2pPr>
            <a:lvl3pPr marL="846000" indent="0">
              <a:buFontTx/>
              <a:buNone/>
              <a:defRPr>
                <a:solidFill>
                  <a:srgbClr val="7F7F7F"/>
                </a:solidFill>
              </a:defRPr>
            </a:lvl3pPr>
            <a:lvl4pPr marL="1206000" indent="0">
              <a:buFontTx/>
              <a:buNone/>
              <a:defRPr>
                <a:solidFill>
                  <a:srgbClr val="7F7F7F"/>
                </a:solidFill>
              </a:defRPr>
            </a:lvl4pPr>
            <a:lvl5pPr marL="1566000" indent="0">
              <a:buFontTx/>
              <a:buNone/>
              <a:defRPr>
                <a:solidFill>
                  <a:srgbClr val="7F7F7F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de-DE" sz="1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FiBu-im-Nu.de –Treffen</a:t>
            </a:r>
          </a:p>
          <a:p>
            <a:pPr lvl="0">
              <a:lnSpc>
                <a:spcPct val="100000"/>
              </a:lnSpc>
            </a:pPr>
            <a:r>
              <a:rPr lang="de-DE" sz="1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Berlin, 18.04.2016</a:t>
            </a:r>
          </a:p>
          <a:p>
            <a:pPr lvl="0">
              <a:lnSpc>
                <a:spcPct val="100000"/>
              </a:lnSpc>
            </a:pPr>
            <a:r>
              <a:rPr lang="de-DE" sz="1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Yuri Buholzer, Dr. Michael Wagner</a:t>
            </a:r>
            <a:endParaRPr lang="de-DE" sz="1800" b="0" i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504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799"/>
            <a:ext cx="10514472" cy="50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Subline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6015" cy="1224000"/>
          </a:xfrm>
        </p:spPr>
        <p:txBody>
          <a:bodyPr/>
          <a:lstStyle>
            <a:lvl1pPr>
              <a:lnSpc>
                <a:spcPts val="4000"/>
              </a:lnSpc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2073600"/>
            <a:ext cx="13010400" cy="5244817"/>
          </a:xfrm>
          <a:prstGeom prst="rect">
            <a:avLst/>
          </a:prstGeom>
        </p:spPr>
      </p:pic>
      <p:pic>
        <p:nvPicPr>
          <p:cNvPr id="1026" name="Picture 2" descr="C:\Users\Vanessa\Desktop\datev_2_7\logo_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4800" y="374400"/>
            <a:ext cx="1393200" cy="13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6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C650633D-2737-40DF-86FF-9502B83303A7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517"/>
            <a:ext cx="13003200" cy="1833508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ctr" rotWithShape="0">
              <a:schemeClr val="bg1">
                <a:alpha val="70000"/>
              </a:schemeClr>
            </a:outerShdw>
          </a:effectLst>
        </p:spPr>
        <p:txBody>
          <a:bodyPr lIns="130046" tIns="65023" rIns="130046" bIns="65023"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76225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01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3004800" cy="731520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  <a:lvl9pPr>
              <a:defRPr baseline="0"/>
            </a:lvl9pPr>
          </a:lstStyle>
          <a:p>
            <a:pPr lvl="0"/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10822880" y="5817840"/>
            <a:ext cx="2181920" cy="1497360"/>
          </a:xfrm>
          <a:prstGeom prst="rect">
            <a:avLst/>
          </a:prstGeom>
          <a:solidFill>
            <a:srgbClr val="90D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smtClean="0">
              <a:solidFill>
                <a:srgbClr val="FFFFFF"/>
              </a:solidFill>
            </a:endParaRPr>
          </a:p>
        </p:txBody>
      </p:sp>
      <p:sp>
        <p:nvSpPr>
          <p:cNvPr id="9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-6875" y="201216"/>
            <a:ext cx="13011675" cy="1832400"/>
          </a:xfrm>
          <a:prstGeom prst="rect">
            <a:avLst/>
          </a:prstGeom>
          <a:solidFill>
            <a:schemeClr val="bg1"/>
          </a:solidFill>
          <a:effectLst>
            <a:outerShdw blurRad="190500" dist="38100" dir="2700000" algn="ctr" rotWithShape="0">
              <a:schemeClr val="tx1">
                <a:alpha val="70000"/>
              </a:schemeClr>
            </a:outerShdw>
          </a:effectLst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25352"/>
            <a:ext cx="1051447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216"/>
            <a:ext cx="10516015" cy="1224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44"/>
          <p:cNvSpPr>
            <a:spLocks noGrp="1"/>
          </p:cNvSpPr>
          <p:nvPr>
            <p:ph type="body" sz="quarter" idx="23" hasCustomPrompt="1"/>
          </p:nvPr>
        </p:nvSpPr>
        <p:spPr>
          <a:xfrm>
            <a:off x="11314800" y="374400"/>
            <a:ext cx="1393200" cy="13932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702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14808"/>
            <a:ext cx="13004800" cy="730039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600"/>
              </a:spcBef>
              <a:buClr>
                <a:srgbClr val="8CD33C"/>
              </a:buClr>
              <a:buSzPct val="100000"/>
              <a:tabLst>
                <a:tab pos="357188" algn="l"/>
              </a:tabLst>
            </a:pPr>
            <a:endParaRPr lang="de-DE" sz="1600" dirty="0" smtClean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pic>
        <p:nvPicPr>
          <p:cNvPr id="2050" name="Picture 2" descr="C:\Users\Vanessa\Desktop\datev_2_7\logoclaim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3600" y="1846800"/>
            <a:ext cx="5577518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1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324601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marR="0" indent="-360000" algn="l" defTabSz="1300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0D033"/>
              </a:buClr>
              <a:buSzPct val="80000"/>
              <a:buFont typeface="Wingdings" panose="05000000000000000000" pitchFamily="2" charset="2"/>
              <a:buChar char=""/>
              <a:tabLst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5097896"/>
            <a:ext cx="10515600" cy="122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4452339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3221849"/>
            <a:ext cx="10517202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7" hasCustomPrompt="1"/>
          </p:nvPr>
        </p:nvSpPr>
        <p:spPr>
          <a:xfrm>
            <a:off x="0" y="-1"/>
            <a:ext cx="13004800" cy="3222000"/>
          </a:xfrm>
          <a:solidFill>
            <a:srgbClr val="90D033"/>
          </a:solidFill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480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720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 lIns="129600"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6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145009"/>
            <a:ext cx="10515600" cy="9939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4665712"/>
            <a:ext cx="10515600" cy="1479297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7" hasCustomPrompt="1"/>
          </p:nvPr>
        </p:nvSpPr>
        <p:spPr>
          <a:xfrm>
            <a:off x="-1" y="2073275"/>
            <a:ext cx="10897200" cy="2430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683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2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5600" cy="1224000"/>
          </a:xfrm>
        </p:spPr>
        <p:txBody>
          <a:bodyPr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3488400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 baseline="0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5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2073424"/>
            <a:ext cx="10515600" cy="14148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4665600"/>
            <a:ext cx="10897200" cy="2214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900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8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FDADEE28-38A4-45B1-B9B2-AE4A0C0C7CA8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DATEV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73600"/>
            <a:ext cx="13004800" cy="5241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85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542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5426573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600" y="4521696"/>
            <a:ext cx="5425200" cy="2468202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21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600" y="2073424"/>
            <a:ext cx="5426574" cy="2448272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6069600" y="-1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086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689439" y="1431706"/>
            <a:ext cx="5209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689438" y="201216"/>
            <a:ext cx="5209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00" y="4669732"/>
            <a:ext cx="5209200" cy="2320166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5688000" y="2073424"/>
            <a:ext cx="5209200" cy="259630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532800" y="0"/>
            <a:ext cx="48744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64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42000" y="1432800"/>
            <a:ext cx="425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6642382" y="201600"/>
            <a:ext cx="4255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642000" y="4715420"/>
            <a:ext cx="4255200" cy="25425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6642000" y="2073424"/>
            <a:ext cx="4255200" cy="2641996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 und Aufzählungen.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0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517"/>
            <a:ext cx="13003200" cy="1833508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ctr" rotWithShape="0">
              <a:schemeClr val="bg1">
                <a:alpha val="70000"/>
              </a:schemeClr>
            </a:outerShdw>
          </a:effectLst>
        </p:spPr>
        <p:txBody>
          <a:bodyPr lIns="130046" tIns="65023" rIns="130046" bIns="65023"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76225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52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6CF62BE3-2F42-4F15-BB43-269EB5A1D76D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560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-1" y="2091600"/>
            <a:ext cx="10897200" cy="5223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16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560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-1" y="2091600"/>
            <a:ext cx="10897200" cy="5223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45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000" y="1569968"/>
            <a:ext cx="5403850" cy="5421232"/>
          </a:xfrm>
        </p:spPr>
        <p:txBody>
          <a:bodyPr lIns="129600">
            <a:noAutofit/>
          </a:bodyPr>
          <a:lstStyle>
            <a:lvl1pPr marL="358775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599"/>
            <a:ext cx="540385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31" hasCustomPrompt="1"/>
          </p:nvPr>
        </p:nvSpPr>
        <p:spPr>
          <a:xfrm>
            <a:off x="6069600" y="0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608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6642000" y="1569368"/>
            <a:ext cx="4255200" cy="5421600"/>
          </a:xfrm>
        </p:spPr>
        <p:txBody>
          <a:bodyPr lIns="129600">
            <a:noAutofit/>
          </a:bodyPr>
          <a:lstStyle>
            <a:lvl1pPr marL="360000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6642000" y="201600"/>
            <a:ext cx="4255200" cy="12204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734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241"/>
            <a:ext cx="13004800" cy="7311959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55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5544712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29560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4968648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9129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1569368"/>
            <a:ext cx="10514472" cy="5544712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3960064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7503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2070480"/>
            <a:ext cx="10514472" cy="50436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5968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5122800" cy="396049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1569368"/>
            <a:ext cx="5126400" cy="396071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6482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34954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000" y="1569968"/>
            <a:ext cx="5403850" cy="5421232"/>
          </a:xfrm>
        </p:spPr>
        <p:txBody>
          <a:bodyPr lIns="129600">
            <a:noAutofit/>
          </a:bodyPr>
          <a:lstStyle>
            <a:lvl1pPr marL="358775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7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938086F-78A8-4068-A838-EE6C8B27F21B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8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599"/>
            <a:ext cx="540385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31" hasCustomPrompt="1"/>
          </p:nvPr>
        </p:nvSpPr>
        <p:spPr>
          <a:xfrm>
            <a:off x="6069600" y="0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88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78000" y="2145432"/>
            <a:ext cx="105192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8243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816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50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9" name="Abgerundetes Rechteck 18"/>
          <p:cNvSpPr/>
          <p:nvPr userDrawn="1"/>
        </p:nvSpPr>
        <p:spPr>
          <a:xfrm>
            <a:off x="5774400" y="2253600"/>
            <a:ext cx="51228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0" name="Abgerundetes Rechteck 19"/>
          <p:cNvSpPr/>
          <p:nvPr userDrawn="1"/>
        </p:nvSpPr>
        <p:spPr>
          <a:xfrm>
            <a:off x="57708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70800" y="2145432"/>
            <a:ext cx="51264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633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78000" y="2145432"/>
            <a:ext cx="105192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313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038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nur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34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43863" y="0"/>
            <a:ext cx="14125983" cy="73152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487100" y="-22945"/>
            <a:ext cx="5232521" cy="668996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12048" y="-22945"/>
            <a:ext cx="4985173" cy="24670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898" y="2889041"/>
            <a:ext cx="4712327" cy="1815637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898" y="4715819"/>
            <a:ext cx="4707275" cy="1344671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rgbClr val="424242"/>
                </a:solidFill>
              </a:defRPr>
            </a:lvl1pPr>
            <a:lvl2pPr marL="580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02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83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6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44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9547" y="1617951"/>
            <a:ext cx="3034453" cy="801046"/>
          </a:xfrm>
        </p:spPr>
        <p:txBody>
          <a:bodyPr anchor="b"/>
          <a:lstStyle>
            <a:lvl1pPr algn="l">
              <a:defRPr sz="3000"/>
            </a:lvl1pPr>
          </a:lstStyle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50" name="Rectangle 49"/>
          <p:cNvSpPr/>
          <p:nvPr/>
        </p:nvSpPr>
        <p:spPr>
          <a:xfrm>
            <a:off x="6614598" y="6494170"/>
            <a:ext cx="4985173" cy="87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42784" y="6101297"/>
            <a:ext cx="4027153" cy="389467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2048" y="6101297"/>
            <a:ext cx="915436" cy="3894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9FF55E-C2BF-4E70-B759-15DDD58C023D}" type="slidenum">
              <a:rPr lang="de-DE" smtClean="0">
                <a:solidFill>
                  <a:srgbClr val="FFFF00"/>
                </a:solidFill>
              </a:rPr>
              <a:pPr/>
              <a:t>‹Nr.›</a:t>
            </a:fld>
            <a:endParaRPr lang="de-DE">
              <a:solidFill>
                <a:srgbClr val="FFFF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614598" y="6494170"/>
            <a:ext cx="4985173" cy="87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379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9865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073" y="3094218"/>
            <a:ext cx="9439954" cy="1452880"/>
          </a:xfrm>
        </p:spPr>
        <p:txBody>
          <a:bodyPr anchor="b"/>
          <a:lstStyle>
            <a:lvl1pPr algn="l">
              <a:defRPr sz="5100" b="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0074" y="4551680"/>
            <a:ext cx="9439953" cy="1621774"/>
          </a:xfrm>
        </p:spPr>
        <p:txBody>
          <a:bodyPr anchor="t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8055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11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416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222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027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833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63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4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3358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482547" y="2467661"/>
            <a:ext cx="4863795" cy="37258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606439" y="2467660"/>
            <a:ext cx="4863795" cy="37258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819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8336" y="2470410"/>
            <a:ext cx="4347944" cy="682413"/>
          </a:xfrm>
        </p:spPr>
        <p:txBody>
          <a:bodyPr anchor="b"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  <a:lvl2pPr marL="580553" indent="0">
              <a:buNone/>
              <a:defRPr sz="2500" b="1"/>
            </a:lvl2pPr>
            <a:lvl3pPr marL="1161105" indent="0">
              <a:buNone/>
              <a:defRPr sz="2300" b="1"/>
            </a:lvl3pPr>
            <a:lvl4pPr marL="1741658" indent="0">
              <a:buNone/>
              <a:defRPr sz="2000" b="1"/>
            </a:lvl4pPr>
            <a:lvl5pPr marL="2322210" indent="0">
              <a:buNone/>
              <a:defRPr sz="2000" b="1"/>
            </a:lvl5pPr>
            <a:lvl6pPr marL="2902763" indent="0">
              <a:buNone/>
              <a:defRPr sz="2000" b="1"/>
            </a:lvl6pPr>
            <a:lvl7pPr marL="3483315" indent="0">
              <a:buNone/>
              <a:defRPr sz="2000" b="1"/>
            </a:lvl7pPr>
            <a:lvl8pPr marL="4063868" indent="0">
              <a:buNone/>
              <a:defRPr sz="2000" b="1"/>
            </a:lvl8pPr>
            <a:lvl9pPr marL="4644420" indent="0">
              <a:buNone/>
              <a:defRPr sz="20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559" y="3173008"/>
            <a:ext cx="4863795" cy="302485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27946" y="2470411"/>
            <a:ext cx="4345909" cy="682413"/>
          </a:xfrm>
        </p:spPr>
        <p:txBody>
          <a:bodyPr anchor="b"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  <a:lvl2pPr marL="580553" indent="0">
              <a:buNone/>
              <a:defRPr sz="2500" b="1"/>
            </a:lvl2pPr>
            <a:lvl3pPr marL="1161105" indent="0">
              <a:buNone/>
              <a:defRPr sz="2300" b="1"/>
            </a:lvl3pPr>
            <a:lvl4pPr marL="1741658" indent="0">
              <a:buNone/>
              <a:defRPr sz="2000" b="1"/>
            </a:lvl4pPr>
            <a:lvl5pPr marL="2322210" indent="0">
              <a:buNone/>
              <a:defRPr sz="2000" b="1"/>
            </a:lvl5pPr>
            <a:lvl6pPr marL="2902763" indent="0">
              <a:buNone/>
              <a:defRPr sz="2000" b="1"/>
            </a:lvl6pPr>
            <a:lvl7pPr marL="3483315" indent="0">
              <a:buNone/>
              <a:defRPr sz="2000" b="1"/>
            </a:lvl7pPr>
            <a:lvl8pPr marL="4063868" indent="0">
              <a:buNone/>
              <a:defRPr sz="2000" b="1"/>
            </a:lvl8pPr>
            <a:lvl9pPr marL="4644420" indent="0">
              <a:buNone/>
              <a:defRPr sz="20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439" y="3173008"/>
            <a:ext cx="4863795" cy="302485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671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6642000" y="1569368"/>
            <a:ext cx="4255200" cy="5421600"/>
          </a:xfrm>
        </p:spPr>
        <p:txBody>
          <a:bodyPr lIns="129600">
            <a:noAutofit/>
          </a:bodyPr>
          <a:lstStyle>
            <a:lvl1pPr marL="360000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96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38AFF1E0-4CAB-423B-9ACB-76D3DFDEFB4C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6642000" y="201600"/>
            <a:ext cx="4255200" cy="12204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99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7754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2442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43863" y="0"/>
            <a:ext cx="14125983" cy="73152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487100" y="-22945"/>
            <a:ext cx="5232521" cy="668996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12048" y="-22944"/>
            <a:ext cx="4985173" cy="665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8" name="Rectangle 57"/>
          <p:cNvSpPr/>
          <p:nvPr/>
        </p:nvSpPr>
        <p:spPr>
          <a:xfrm>
            <a:off x="1287924" y="642009"/>
            <a:ext cx="5066321" cy="602500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716" y="913629"/>
            <a:ext cx="4395292" cy="5494116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0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614598" y="6494170"/>
            <a:ext cx="4985173" cy="87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01170" y="6106491"/>
            <a:ext cx="4968767" cy="389467"/>
          </a:xfrm>
        </p:spPr>
        <p:txBody>
          <a:bodyPr>
            <a:normAutofit/>
          </a:bodyPr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1096" y="2834597"/>
            <a:ext cx="4699836" cy="156069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6486" y="4412793"/>
            <a:ext cx="4691604" cy="161909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424242"/>
                </a:solidFill>
              </a:defRPr>
            </a:lvl1pPr>
            <a:lvl2pPr marL="580553" indent="0">
              <a:buNone/>
              <a:defRPr sz="1500"/>
            </a:lvl2pPr>
            <a:lvl3pPr marL="1161105" indent="0">
              <a:buNone/>
              <a:defRPr sz="1300"/>
            </a:lvl3pPr>
            <a:lvl4pPr marL="1741658" indent="0">
              <a:buNone/>
              <a:defRPr sz="1100"/>
            </a:lvl4pPr>
            <a:lvl5pPr marL="2322210" indent="0">
              <a:buNone/>
              <a:defRPr sz="1100"/>
            </a:lvl5pPr>
            <a:lvl6pPr marL="2902763" indent="0">
              <a:buNone/>
              <a:defRPr sz="1100"/>
            </a:lvl6pPr>
            <a:lvl7pPr marL="3483315" indent="0">
              <a:buNone/>
              <a:defRPr sz="1100"/>
            </a:lvl7pPr>
            <a:lvl8pPr marL="4063868" indent="0">
              <a:buNone/>
              <a:defRPr sz="1100"/>
            </a:lvl8pPr>
            <a:lvl9pPr marL="4644420" indent="0">
              <a:buNone/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70175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43863" y="0"/>
            <a:ext cx="14125983" cy="73152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6487100" y="-22945"/>
            <a:ext cx="5232521" cy="668996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612048" y="-22944"/>
            <a:ext cx="4985173" cy="665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87924" y="642009"/>
            <a:ext cx="5066321" cy="602500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614598" y="6494170"/>
            <a:ext cx="4985173" cy="871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3403" y="2838298"/>
            <a:ext cx="4694733" cy="156057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9630" y="740048"/>
            <a:ext cx="4778130" cy="5832653"/>
          </a:xfrm>
        </p:spPr>
        <p:txBody>
          <a:bodyPr/>
          <a:lstStyle>
            <a:lvl1pPr marL="0" indent="0">
              <a:buNone/>
              <a:defRPr sz="4100">
                <a:solidFill>
                  <a:schemeClr val="accent1"/>
                </a:solidFill>
              </a:defRPr>
            </a:lvl1pPr>
            <a:lvl2pPr marL="580553" indent="0">
              <a:buNone/>
              <a:defRPr sz="3600"/>
            </a:lvl2pPr>
            <a:lvl3pPr marL="1161105" indent="0">
              <a:buNone/>
              <a:defRPr sz="3000"/>
            </a:lvl3pPr>
            <a:lvl4pPr marL="1741658" indent="0">
              <a:buNone/>
              <a:defRPr sz="2500"/>
            </a:lvl4pPr>
            <a:lvl5pPr marL="2322210" indent="0">
              <a:buNone/>
              <a:defRPr sz="2500"/>
            </a:lvl5pPr>
            <a:lvl6pPr marL="2902763" indent="0">
              <a:buNone/>
              <a:defRPr sz="2500"/>
            </a:lvl6pPr>
            <a:lvl7pPr marL="3483315" indent="0">
              <a:buNone/>
              <a:defRPr sz="2500"/>
            </a:lvl7pPr>
            <a:lvl8pPr marL="4063868" indent="0">
              <a:buNone/>
              <a:defRPr sz="2500"/>
            </a:lvl8pPr>
            <a:lvl9pPr marL="4644420" indent="0">
              <a:buNone/>
              <a:defRPr sz="2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3697" y="4408628"/>
            <a:ext cx="4694148" cy="16208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424242"/>
                </a:solidFill>
              </a:defRPr>
            </a:lvl1pPr>
            <a:lvl2pPr marL="580553" indent="0">
              <a:buNone/>
              <a:defRPr sz="1500"/>
            </a:lvl2pPr>
            <a:lvl3pPr marL="1161105" indent="0">
              <a:buNone/>
              <a:defRPr sz="1300"/>
            </a:lvl3pPr>
            <a:lvl4pPr marL="1741658" indent="0">
              <a:buNone/>
              <a:defRPr sz="1100"/>
            </a:lvl4pPr>
            <a:lvl5pPr marL="2322210" indent="0">
              <a:buNone/>
              <a:defRPr sz="1100"/>
            </a:lvl5pPr>
            <a:lvl6pPr marL="2902763" indent="0">
              <a:buNone/>
              <a:defRPr sz="1100"/>
            </a:lvl6pPr>
            <a:lvl7pPr marL="3483315" indent="0">
              <a:buNone/>
              <a:defRPr sz="1100"/>
            </a:lvl7pPr>
            <a:lvl8pPr marL="4063868" indent="0">
              <a:buNone/>
              <a:defRPr sz="1100"/>
            </a:lvl8pPr>
            <a:lvl9pPr marL="4644420" indent="0">
              <a:buNone/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01170" y="6106491"/>
            <a:ext cx="4968767" cy="389467"/>
          </a:xfrm>
        </p:spPr>
        <p:txBody>
          <a:bodyPr>
            <a:normAutofit/>
          </a:bodyPr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582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674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1" y="1098823"/>
            <a:ext cx="2111222" cy="5099034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8021" y="1098823"/>
            <a:ext cx="7713712" cy="50990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EE71-7568-4C1E-B490-6C3C577696AF}" type="datetimeFigureOut">
              <a:rPr lang="de-DE" smtClean="0"/>
              <a:pPr/>
              <a:t>10.05.2017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F55E-C2BF-4E70-B759-15DDD58C02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93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A6246431-00E5-4B18-BFB5-7F051C4C245E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08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5544712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D68DAA3-9CE0-4A4F-B73D-BE63A91D9E06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177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4968648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D68DAA3-9CE0-4A4F-B73D-BE63A91D9E06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472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1569368"/>
            <a:ext cx="10514472" cy="5544712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3960064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36B15CEE-751C-4CF6-8D54-3FBE7EF86568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8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2070480"/>
            <a:ext cx="10514472" cy="50436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36B15CEE-751C-4CF6-8D54-3FBE7EF86568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89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3004800" cy="731520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  <a:lvl9pPr>
              <a:defRPr baseline="0"/>
            </a:lvl9pPr>
          </a:lstStyle>
          <a:p>
            <a:pPr lvl="0"/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10822880" y="5817840"/>
            <a:ext cx="2181920" cy="1497360"/>
          </a:xfrm>
          <a:prstGeom prst="rect">
            <a:avLst/>
          </a:prstGeom>
          <a:solidFill>
            <a:srgbClr val="90D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latin typeface="Segoe UI" pitchFamily="34" charset="0"/>
            </a:endParaRPr>
          </a:p>
        </p:txBody>
      </p:sp>
      <p:sp>
        <p:nvSpPr>
          <p:cNvPr id="9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-6875" y="201216"/>
            <a:ext cx="13011675" cy="1832400"/>
          </a:xfrm>
          <a:prstGeom prst="rect">
            <a:avLst/>
          </a:prstGeom>
          <a:solidFill>
            <a:schemeClr val="bg1"/>
          </a:solidFill>
          <a:effectLst>
            <a:outerShdw blurRad="190500" dist="38100" dir="2700000" algn="ctr" rotWithShape="0">
              <a:schemeClr val="tx1">
                <a:alpha val="70000"/>
              </a:schemeClr>
            </a:outerShdw>
          </a:effectLst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25352"/>
            <a:ext cx="1051447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216"/>
            <a:ext cx="10516015" cy="1224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44"/>
          <p:cNvSpPr>
            <a:spLocks noGrp="1"/>
          </p:cNvSpPr>
          <p:nvPr>
            <p:ph type="body" sz="quarter" idx="23" hasCustomPrompt="1"/>
          </p:nvPr>
        </p:nvSpPr>
        <p:spPr>
          <a:xfrm>
            <a:off x="11314800" y="374400"/>
            <a:ext cx="1393200" cy="1393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0945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DA26B8FD-E844-46FE-9C20-E2687DA6C293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5122800" cy="396049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1569368"/>
            <a:ext cx="5126400" cy="396071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0444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DA26B8FD-E844-46FE-9C20-E2687DA6C293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922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B8B2AF6F-F9D3-4030-BDAB-63455AD40B52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78000" y="2145432"/>
            <a:ext cx="105192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0854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BBFF1E9-811C-4469-89C9-C25A4691A48E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816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50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9" name="Abgerundetes Rechteck 18"/>
          <p:cNvSpPr/>
          <p:nvPr userDrawn="1"/>
        </p:nvSpPr>
        <p:spPr>
          <a:xfrm>
            <a:off x="5774400" y="2253600"/>
            <a:ext cx="51228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0" name="Abgerundetes Rechteck 19"/>
          <p:cNvSpPr/>
          <p:nvPr userDrawn="1"/>
        </p:nvSpPr>
        <p:spPr>
          <a:xfrm>
            <a:off x="57708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70800" y="2145432"/>
            <a:ext cx="51264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5693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78000" y="2145432"/>
            <a:ext cx="105192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0735AD7-7DB5-4EA6-97A5-ED903C017392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88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49ECD416-6DE7-41B8-BF20-7A91D2ED3E07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chemeClr val="tx1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6446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nur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352EEB1-F446-4B40-94A2-8AFC02E9C430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43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/>
          <a:p>
            <a:fld id="{94F390A6-3296-482B-A4CE-35A0FF638669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tIns="58055" bIns="58055"/>
          <a:lstStyle/>
          <a:p>
            <a:fld id="{81F2F603-0C5C-4799-A032-F15722973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31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extfolie_Aufzählung-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Compatil Letter for Datev" panose="02060503060505020203" pitchFamily="18" charset="0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Compatil Letter for Datev" panose="02060503060505020203" pitchFamily="18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2070480"/>
            <a:ext cx="10514472" cy="50436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600" b="1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/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/>
          <a:p>
            <a:fld id="{36B15CEE-751C-4CF6-8D54-3FBE7EF86568}" type="datetime1">
              <a:rPr lang="de-DE" smtClean="0"/>
              <a:t>10.05.2017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/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72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5360" y="2272454"/>
            <a:ext cx="11054080" cy="15680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0720" y="4145280"/>
            <a:ext cx="91033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0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02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83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6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44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0240" y="6780107"/>
            <a:ext cx="3034453" cy="389467"/>
          </a:xfrm>
          <a:prstGeom prst="rect">
            <a:avLst/>
          </a:prstGeom>
        </p:spPr>
        <p:txBody>
          <a:bodyPr lIns="116111" tIns="58055" rIns="116111" bIns="58055"/>
          <a:lstStyle/>
          <a:p>
            <a:fld id="{A1D3AF61-DDE6-4113-9281-847507467549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443307" y="6780107"/>
            <a:ext cx="4118187" cy="389467"/>
          </a:xfrm>
          <a:prstGeom prst="rect">
            <a:avLst/>
          </a:prstGeom>
        </p:spPr>
        <p:txBody>
          <a:bodyPr lIns="116111" tIns="58055" rIns="116111" bIns="58055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tIns="58055" bIns="58055"/>
          <a:lstStyle/>
          <a:p>
            <a:fld id="{D6483DDE-CDEC-498F-941F-1D0BAE3BAF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29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14808"/>
            <a:ext cx="13004800" cy="730039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600"/>
              </a:spcBef>
              <a:buClr>
                <a:srgbClr val="8CD33C"/>
              </a:buClr>
              <a:buSzPct val="100000"/>
              <a:tabLst>
                <a:tab pos="357188" algn="l"/>
              </a:tabLst>
            </a:pPr>
            <a:endParaRPr lang="de-DE" sz="1600" b="0" dirty="0" err="1" smtClean="0">
              <a:solidFill>
                <a:srgbClr val="000000"/>
              </a:solidFill>
              <a:latin typeface="Segoe UI" pitchFamily="34" charset="0"/>
              <a:ea typeface="Segoe UI" panose="020B0502040204020203" pitchFamily="34" charset="0"/>
              <a:cs typeface="Segoe UI" pitchFamily="34" charset="0"/>
            </a:endParaRPr>
          </a:p>
        </p:txBody>
      </p:sp>
      <p:pic>
        <p:nvPicPr>
          <p:cNvPr id="2050" name="Picture 2" descr="C:\Users\Vanessa\Desktop\datev_2_7\logoclaim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0" y="1846800"/>
            <a:ext cx="5577518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-Variation_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10822880" y="5817840"/>
            <a:ext cx="2181920" cy="149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7315200"/>
          </a:xfrm>
          <a:prstGeom prst="rect">
            <a:avLst/>
          </a:prstGeom>
        </p:spPr>
      </p:pic>
      <p:sp>
        <p:nvSpPr>
          <p:cNvPr id="1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08000" y="3625200"/>
            <a:ext cx="2952000" cy="2952000"/>
          </a:xfrm>
          <a:prstGeom prst="rect">
            <a:avLst/>
          </a:prstGeom>
          <a:ln w="139700">
            <a:solidFill>
              <a:schemeClr val="accent2"/>
            </a:solidFill>
          </a:ln>
        </p:spPr>
        <p:txBody>
          <a:bodyPr lIns="216000" tIns="216000" rIns="216000" bIns="216000"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Compatil Letter LT Pro" panose="02060503060505020203" pitchFamily="18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 Inhalte zur Verfügung.</a:t>
            </a:r>
          </a:p>
          <a:p>
            <a:pPr lvl="0"/>
            <a:r>
              <a:rPr lang="de-DE" dirty="0" smtClean="0"/>
              <a:t>Verwendet werden können Fließtexte und Aufzählungen. 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120000" y="1800000"/>
            <a:ext cx="5544000" cy="1224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ompatil Letter LT Pro" panose="02060503060505020203" pitchFamily="18" charset="0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2" y="175622"/>
            <a:ext cx="1188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55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39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212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294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1806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50242" y="6780107"/>
            <a:ext cx="3034453" cy="389467"/>
          </a:xfrm>
          <a:prstGeom prst="rect">
            <a:avLst/>
          </a:prstGeom>
        </p:spPr>
        <p:txBody>
          <a:bodyPr lIns="139281" tIns="69641" rIns="139281" bIns="69641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443308" y="6780107"/>
            <a:ext cx="4118186" cy="389467"/>
          </a:xfrm>
          <a:prstGeom prst="rect">
            <a:avLst/>
          </a:prstGeom>
        </p:spPr>
        <p:txBody>
          <a:bodyPr lIns="139281" tIns="69641" rIns="139281" bIns="69641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320110" y="6780107"/>
            <a:ext cx="3034453" cy="389467"/>
          </a:xfrm>
          <a:prstGeom prst="rect">
            <a:avLst/>
          </a:prstGeom>
        </p:spPr>
        <p:txBody>
          <a:bodyPr lIns="139281" tIns="69641" rIns="139281" bIns="69641"/>
          <a:lstStyle/>
          <a:p>
            <a:fld id="{D3D0EB16-C922-4335-9FD0-DB6A88B80C1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06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510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2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95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24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ußzeilenplatzhalter 16"/>
          <p:cNvSpPr>
            <a:spLocks noGrp="1"/>
          </p:cNvSpPr>
          <p:nvPr>
            <p:ph type="ftr" sz="quarter" idx="3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34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104A3767-6159-4E9D-AD1E-736A43283904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6"/>
          </p:nvPr>
        </p:nvSpPr>
        <p:spPr>
          <a:xfrm>
            <a:off x="11901600" y="6494400"/>
            <a:ext cx="576080" cy="24765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2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324601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marR="0" indent="-360000" algn="l" defTabSz="1300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0D033"/>
              </a:buClr>
              <a:buSzPct val="80000"/>
              <a:buFont typeface="Wingdings" panose="05000000000000000000" pitchFamily="2" charset="2"/>
              <a:buChar char=""/>
              <a:tabLst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5097896"/>
            <a:ext cx="10515600" cy="122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4452339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3221849"/>
            <a:ext cx="10517202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7" hasCustomPrompt="1"/>
          </p:nvPr>
        </p:nvSpPr>
        <p:spPr>
          <a:xfrm>
            <a:off x="0" y="-1"/>
            <a:ext cx="13004800" cy="3222000"/>
          </a:xfrm>
          <a:solidFill>
            <a:srgbClr val="90D033"/>
          </a:solidFill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668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399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7306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7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34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1882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282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96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13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01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15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720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 lIns="129600"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6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145009"/>
            <a:ext cx="10515600" cy="9939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4665712"/>
            <a:ext cx="10515600" cy="1479297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34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38087244-D3CC-4DA9-942F-278F4AFA92CA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7" hasCustomPrompt="1"/>
          </p:nvPr>
        </p:nvSpPr>
        <p:spPr>
          <a:xfrm>
            <a:off x="-1" y="2073275"/>
            <a:ext cx="10897200" cy="2430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6866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241"/>
            <a:ext cx="13004800" cy="7311959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87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" y="-1"/>
            <a:ext cx="13000735" cy="7317487"/>
          </a:xfrm>
          <a:prstGeom prst="rect">
            <a:avLst/>
          </a:prstGeom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6358383" y="3369568"/>
            <a:ext cx="6263829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7726536" y="4089648"/>
            <a:ext cx="4608512" cy="2475892"/>
          </a:xfrm>
          <a:prstGeom prst="roundRect">
            <a:avLst>
              <a:gd name="adj" fmla="val 611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sp>
        <p:nvSpPr>
          <p:cNvPr id="13" name="Abgerundetes Rechteck 12"/>
          <p:cNvSpPr/>
          <p:nvPr userDrawn="1"/>
        </p:nvSpPr>
        <p:spPr>
          <a:xfrm>
            <a:off x="6214368" y="3369568"/>
            <a:ext cx="6876764" cy="1224136"/>
          </a:xfrm>
          <a:prstGeom prst="roundRect">
            <a:avLst>
              <a:gd name="adj" fmla="val 10443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798544" y="4593704"/>
            <a:ext cx="4536504" cy="2016224"/>
          </a:xfrm>
        </p:spPr>
        <p:txBody>
          <a:bodyPr lIns="180000" tIns="216000" rIns="180000" bIns="180000"/>
          <a:lstStyle>
            <a:lvl1pPr marL="127363" indent="0">
              <a:buFontTx/>
              <a:buNone/>
              <a:defRPr lang="de-DE" sz="2400" b="0" i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6000" indent="0">
              <a:buFontTx/>
              <a:buNone/>
              <a:defRPr>
                <a:solidFill>
                  <a:srgbClr val="7F7F7F"/>
                </a:solidFill>
              </a:defRPr>
            </a:lvl2pPr>
            <a:lvl3pPr marL="846000" indent="0">
              <a:buFontTx/>
              <a:buNone/>
              <a:defRPr>
                <a:solidFill>
                  <a:srgbClr val="7F7F7F"/>
                </a:solidFill>
              </a:defRPr>
            </a:lvl3pPr>
            <a:lvl4pPr marL="1206000" indent="0">
              <a:buFontTx/>
              <a:buNone/>
              <a:defRPr>
                <a:solidFill>
                  <a:srgbClr val="7F7F7F"/>
                </a:solidFill>
              </a:defRPr>
            </a:lvl4pPr>
            <a:lvl5pPr marL="1566000" indent="0">
              <a:buFontTx/>
              <a:buNone/>
              <a:defRPr>
                <a:solidFill>
                  <a:srgbClr val="7F7F7F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de-DE" sz="1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Dieser Bereich steht für ausführliche, beschreibende Inhalte zur Verfügung. Verwendet werden können Fließtexte und Aufzählungen.</a:t>
            </a:r>
            <a:endParaRPr lang="de-DE" sz="1800" b="0" i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8111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3004800" cy="731520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  <a:lvl9pPr>
              <a:defRPr baseline="0"/>
            </a:lvl9pPr>
          </a:lstStyle>
          <a:p>
            <a:pPr lvl="0"/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10822880" y="5817840"/>
            <a:ext cx="2181920" cy="1497360"/>
          </a:xfrm>
          <a:prstGeom prst="rect">
            <a:avLst/>
          </a:prstGeom>
          <a:solidFill>
            <a:srgbClr val="90D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sp>
        <p:nvSpPr>
          <p:cNvPr id="9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-6875" y="201216"/>
            <a:ext cx="13011675" cy="1832400"/>
          </a:xfrm>
          <a:prstGeom prst="rect">
            <a:avLst/>
          </a:prstGeom>
          <a:solidFill>
            <a:schemeClr val="bg1"/>
          </a:solidFill>
          <a:effectLst>
            <a:outerShdw blurRad="190500" dist="38100" dir="2700000" algn="ctr" rotWithShape="0">
              <a:schemeClr val="tx1">
                <a:alpha val="70000"/>
              </a:schemeClr>
            </a:outerShdw>
          </a:effectLst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25352"/>
            <a:ext cx="1051447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216"/>
            <a:ext cx="10516015" cy="1224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44"/>
          <p:cNvSpPr>
            <a:spLocks noGrp="1"/>
          </p:cNvSpPr>
          <p:nvPr>
            <p:ph type="body" sz="quarter" idx="23" hasCustomPrompt="1"/>
          </p:nvPr>
        </p:nvSpPr>
        <p:spPr>
          <a:xfrm>
            <a:off x="11314800" y="374400"/>
            <a:ext cx="1393200" cy="1393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957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14808"/>
            <a:ext cx="13004800" cy="730039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600"/>
              </a:spcBef>
              <a:buClr>
                <a:srgbClr val="8CD33C"/>
              </a:buClr>
              <a:buSzPct val="100000"/>
              <a:tabLst>
                <a:tab pos="357188" algn="l"/>
              </a:tabLst>
            </a:pPr>
            <a:endParaRPr lang="de-DE" sz="1600" dirty="0" err="1" smtClean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pic>
        <p:nvPicPr>
          <p:cNvPr id="2050" name="Picture 2" descr="C:\Users\Vanessa\Desktop\datev_2_7\logoclaim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0" y="1846800"/>
            <a:ext cx="5577518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5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ußzeilenplatzhalter 16"/>
          <p:cNvSpPr>
            <a:spLocks noGrp="1"/>
          </p:cNvSpPr>
          <p:nvPr>
            <p:ph type="ftr" sz="quarter" idx="3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34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F270DC32-14C3-4818-BEB1-C202B43F985E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6"/>
          </p:nvPr>
        </p:nvSpPr>
        <p:spPr>
          <a:xfrm>
            <a:off x="11901600" y="6494400"/>
            <a:ext cx="576080" cy="24765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2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324601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marR="0" indent="-360000" algn="l" defTabSz="1300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0D033"/>
              </a:buClr>
              <a:buSzPct val="80000"/>
              <a:buFont typeface="Wingdings" panose="05000000000000000000" pitchFamily="2" charset="2"/>
              <a:buChar char=""/>
              <a:tabLst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5097896"/>
            <a:ext cx="10515600" cy="122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4452339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3221849"/>
            <a:ext cx="10517202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7" hasCustomPrompt="1"/>
          </p:nvPr>
        </p:nvSpPr>
        <p:spPr>
          <a:xfrm>
            <a:off x="0" y="-1"/>
            <a:ext cx="13004800" cy="3222000"/>
          </a:xfrm>
          <a:solidFill>
            <a:srgbClr val="90D033"/>
          </a:solidFill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728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720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 lIns="129600"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6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145009"/>
            <a:ext cx="10515600" cy="9939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4665712"/>
            <a:ext cx="10515600" cy="1479297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34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52FC4AB0-39C9-474C-8E66-84BAA61DEE12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7" hasCustomPrompt="1"/>
          </p:nvPr>
        </p:nvSpPr>
        <p:spPr>
          <a:xfrm>
            <a:off x="-1" y="2073275"/>
            <a:ext cx="10897200" cy="2430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475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62836BB8-E771-48A1-B464-C5082E7DC66E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2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5600" cy="1224000"/>
          </a:xfrm>
        </p:spPr>
        <p:txBody>
          <a:bodyPr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3488400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 baseline="0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5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2073424"/>
            <a:ext cx="10515600" cy="14148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4665600"/>
            <a:ext cx="10897200" cy="2214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861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8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0A4D66E-C3FE-416F-BCC7-E1DBF965FD97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73600"/>
            <a:ext cx="13004800" cy="5241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69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7A7D0CD5-958A-4092-902F-A0DA4D5FB844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542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5426573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600" y="4521696"/>
            <a:ext cx="5425200" cy="2468202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21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600" y="2073424"/>
            <a:ext cx="5426574" cy="2448272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6069600" y="-1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877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CD066409-9F8B-4E53-BD7F-F00182A6E106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689439" y="1431706"/>
            <a:ext cx="5209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689438" y="201216"/>
            <a:ext cx="5209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00" y="4669732"/>
            <a:ext cx="5209200" cy="2320166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5688000" y="2073424"/>
            <a:ext cx="5209200" cy="259630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532800" y="0"/>
            <a:ext cx="48744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82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4F5F53C-3233-4754-96F9-EBBA9EAA85A3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2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5600" cy="1224000"/>
          </a:xfrm>
        </p:spPr>
        <p:txBody>
          <a:bodyPr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3488400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 baseline="0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5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2073424"/>
            <a:ext cx="10515600" cy="14148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4665600"/>
            <a:ext cx="10897200" cy="2214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257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1D1C7DFB-7342-4446-90A4-EB7481325A4C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42000" y="1432800"/>
            <a:ext cx="425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6642382" y="201600"/>
            <a:ext cx="4255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642000" y="4715420"/>
            <a:ext cx="4255200" cy="25425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6642000" y="2073424"/>
            <a:ext cx="4255200" cy="2641996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 und Aufzählungen.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65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6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93E4B34-872F-4C12-9FA0-E1FE0AA68333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517"/>
            <a:ext cx="13003200" cy="1833508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ctr" rotWithShape="0">
              <a:schemeClr val="bg1">
                <a:alpha val="70000"/>
              </a:schemeClr>
            </a:outerShdw>
          </a:effectLst>
        </p:spPr>
        <p:txBody>
          <a:bodyPr lIns="130046" tIns="65023" rIns="130046" bIns="65023"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76225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7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33CF2E00-808B-48E6-B34F-79FAB2CF9A93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560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-1" y="2091600"/>
            <a:ext cx="10897200" cy="5223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19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000" y="1569968"/>
            <a:ext cx="5403850" cy="5421232"/>
          </a:xfrm>
        </p:spPr>
        <p:txBody>
          <a:bodyPr lIns="129600">
            <a:noAutofit/>
          </a:bodyPr>
          <a:lstStyle>
            <a:lvl1pPr marL="358775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7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D02568D1-B05F-419C-9680-9760A83C8E3C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8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599"/>
            <a:ext cx="540385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31" hasCustomPrompt="1"/>
          </p:nvPr>
        </p:nvSpPr>
        <p:spPr>
          <a:xfrm>
            <a:off x="6069600" y="0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53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6642000" y="1569368"/>
            <a:ext cx="4255200" cy="5421600"/>
          </a:xfrm>
        </p:spPr>
        <p:txBody>
          <a:bodyPr lIns="129600">
            <a:noAutofit/>
          </a:bodyPr>
          <a:lstStyle>
            <a:lvl1pPr marL="360000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96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44FE20B-53EA-487B-89EC-DD7F10332A79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6642000" y="201600"/>
            <a:ext cx="4255200" cy="12204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46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1184D88A-E81D-4468-8A86-ED117524A565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8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5544712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537A223E-8276-40D1-BAA9-D98774315526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49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4968648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CFB65C79-F656-4DD9-8CED-F6AC639FBF41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6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1569368"/>
            <a:ext cx="10514472" cy="5544712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3960064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4C6075F-F1EC-479E-B047-B6E0E9D7ED8B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7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2070480"/>
            <a:ext cx="10514472" cy="50436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5AC49452-F990-4788-9000-8036D1610F60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8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8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4F5F53C-3233-4754-96F9-EBBA9EAA85A3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73600"/>
            <a:ext cx="13004800" cy="5241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47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DF0D40E-2C6E-4A39-99E7-BED2BCDE23A6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5122800" cy="396049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1569368"/>
            <a:ext cx="5126400" cy="396071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35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04A888EE-1CBB-4612-8ECF-4C0F639F1CB6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089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B127BED-5EBA-4F66-8503-9B44FBE31C04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78000" y="2145432"/>
            <a:ext cx="105192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311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F16819B6-71E6-4C4E-A454-2A38C8D099EC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816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50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9" name="Abgerundetes Rechteck 18"/>
          <p:cNvSpPr/>
          <p:nvPr userDrawn="1"/>
        </p:nvSpPr>
        <p:spPr>
          <a:xfrm>
            <a:off x="5774400" y="2253600"/>
            <a:ext cx="51228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0" name="Abgerundetes Rechteck 19"/>
          <p:cNvSpPr/>
          <p:nvPr userDrawn="1"/>
        </p:nvSpPr>
        <p:spPr>
          <a:xfrm>
            <a:off x="5770800" y="2145432"/>
            <a:ext cx="51264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70800" y="2145432"/>
            <a:ext cx="51264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446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78000" y="2145432"/>
            <a:ext cx="105192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5EF7410-C9D4-4876-A757-7BF40EAA3DC0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7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au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018E672-02C5-43A0-B572-0D39E38D9BE2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rgbClr val="D9D9D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385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nur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ED8AF64A-170A-4D6A-AF4A-D060F0DEE179}" type="datetime1">
              <a:rPr lang="de-DE" smtClean="0">
                <a:solidFill>
                  <a:srgbClr val="000000"/>
                </a:solidFill>
                <a:cs typeface="Arial" charset="0"/>
              </a:rPr>
              <a:pPr/>
              <a:t>10.05.2017</a:t>
            </a:fld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9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" y="-1"/>
            <a:ext cx="13000735" cy="7317487"/>
          </a:xfrm>
          <a:prstGeom prst="rect">
            <a:avLst/>
          </a:prstGeom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6358383" y="3369568"/>
            <a:ext cx="6263829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7726536" y="4089648"/>
            <a:ext cx="4608512" cy="2475892"/>
          </a:xfrm>
          <a:prstGeom prst="roundRect">
            <a:avLst>
              <a:gd name="adj" fmla="val 611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smtClean="0">
              <a:solidFill>
                <a:srgbClr val="FFFFFF"/>
              </a:solidFill>
            </a:endParaRPr>
          </a:p>
        </p:txBody>
      </p:sp>
      <p:sp>
        <p:nvSpPr>
          <p:cNvPr id="13" name="Abgerundetes Rechteck 12"/>
          <p:cNvSpPr/>
          <p:nvPr userDrawn="1"/>
        </p:nvSpPr>
        <p:spPr>
          <a:xfrm>
            <a:off x="6214368" y="3369568"/>
            <a:ext cx="6876764" cy="1224136"/>
          </a:xfrm>
          <a:prstGeom prst="roundRect">
            <a:avLst>
              <a:gd name="adj" fmla="val 10443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smtClean="0">
              <a:solidFill>
                <a:srgbClr val="FFFFFF"/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798544" y="4593704"/>
            <a:ext cx="4536504" cy="2016224"/>
          </a:xfrm>
        </p:spPr>
        <p:txBody>
          <a:bodyPr lIns="180000" tIns="216000" rIns="180000" bIns="180000"/>
          <a:lstStyle>
            <a:lvl1pPr marL="127363" indent="0">
              <a:buFontTx/>
              <a:buNone/>
              <a:defRPr lang="de-DE" sz="2400" b="0" i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6000" indent="0">
              <a:buFontTx/>
              <a:buNone/>
              <a:defRPr>
                <a:solidFill>
                  <a:srgbClr val="7F7F7F"/>
                </a:solidFill>
              </a:defRPr>
            </a:lvl2pPr>
            <a:lvl3pPr marL="846000" indent="0">
              <a:buFontTx/>
              <a:buNone/>
              <a:defRPr>
                <a:solidFill>
                  <a:srgbClr val="7F7F7F"/>
                </a:solidFill>
              </a:defRPr>
            </a:lvl3pPr>
            <a:lvl4pPr marL="1206000" indent="0">
              <a:buFontTx/>
              <a:buNone/>
              <a:defRPr>
                <a:solidFill>
                  <a:srgbClr val="7F7F7F"/>
                </a:solidFill>
              </a:defRPr>
            </a:lvl4pPr>
            <a:lvl5pPr marL="1566000" indent="0">
              <a:buFontTx/>
              <a:buNone/>
              <a:defRPr>
                <a:solidFill>
                  <a:srgbClr val="7F7F7F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de-DE" sz="1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Dieser Bereich steht für ausführliche, beschreibende Inhalte zur Verfügung. Verwendet werden können Fließtexte und Aufzählungen.</a:t>
            </a:r>
            <a:endParaRPr lang="de-DE" sz="1800" b="0" i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2886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799"/>
            <a:ext cx="10514472" cy="50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Subline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6015" cy="1224000"/>
          </a:xfrm>
        </p:spPr>
        <p:txBody>
          <a:bodyPr/>
          <a:lstStyle>
            <a:lvl1pPr>
              <a:lnSpc>
                <a:spcPts val="4000"/>
              </a:lnSpc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2073600"/>
            <a:ext cx="13010400" cy="5244817"/>
          </a:xfrm>
          <a:prstGeom prst="rect">
            <a:avLst/>
          </a:prstGeom>
        </p:spPr>
      </p:pic>
      <p:pic>
        <p:nvPicPr>
          <p:cNvPr id="1026" name="Picture 2" descr="C:\Users\Vanessa\Desktop\datev_2_7\logo_2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00" y="374400"/>
            <a:ext cx="1393200" cy="13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4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Variation_#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3004800" cy="731520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  <a:lvl9pPr>
              <a:defRPr baseline="0"/>
            </a:lvl9pPr>
          </a:lstStyle>
          <a:p>
            <a:pPr lvl="0"/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10822880" y="5817840"/>
            <a:ext cx="2181920" cy="1497360"/>
          </a:xfrm>
          <a:prstGeom prst="rect">
            <a:avLst/>
          </a:prstGeom>
          <a:solidFill>
            <a:srgbClr val="90D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smtClean="0">
              <a:solidFill>
                <a:srgbClr val="FFFFFF"/>
              </a:solidFill>
            </a:endParaRPr>
          </a:p>
        </p:txBody>
      </p:sp>
      <p:sp>
        <p:nvSpPr>
          <p:cNvPr id="9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-6875" y="201216"/>
            <a:ext cx="13011675" cy="1832400"/>
          </a:xfrm>
          <a:prstGeom prst="rect">
            <a:avLst/>
          </a:prstGeom>
          <a:solidFill>
            <a:schemeClr val="bg1"/>
          </a:solidFill>
          <a:effectLst>
            <a:outerShdw blurRad="190500" dist="38100" dir="2700000" algn="ctr" rotWithShape="0">
              <a:schemeClr val="tx1">
                <a:alpha val="70000"/>
              </a:schemeClr>
            </a:outerShdw>
          </a:effectLst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25352"/>
            <a:ext cx="1051447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216"/>
            <a:ext cx="10516015" cy="1224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44"/>
          <p:cNvSpPr>
            <a:spLocks noGrp="1"/>
          </p:cNvSpPr>
          <p:nvPr>
            <p:ph type="body" sz="quarter" idx="23" hasCustomPrompt="1"/>
          </p:nvPr>
        </p:nvSpPr>
        <p:spPr>
          <a:xfrm>
            <a:off x="11314800" y="374400"/>
            <a:ext cx="1393200" cy="1393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733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75A64ED7-B4AE-4907-914F-39B6A38F606A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542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5426573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600" y="4521696"/>
            <a:ext cx="5425200" cy="2468202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21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600" y="2073424"/>
            <a:ext cx="5426574" cy="2448272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6069600" y="-1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551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14808"/>
            <a:ext cx="13004800" cy="730039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600"/>
              </a:spcBef>
              <a:buClr>
                <a:srgbClr val="8CD33C"/>
              </a:buClr>
              <a:buSzPct val="100000"/>
              <a:tabLst>
                <a:tab pos="357188" algn="l"/>
              </a:tabLst>
            </a:pPr>
            <a:endParaRPr lang="de-DE" sz="1600" dirty="0" smtClean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pic>
        <p:nvPicPr>
          <p:cNvPr id="2050" name="Picture 2" descr="C:\Users\Vanessa\Desktop\datev_2_7\logoclaim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0" y="1846800"/>
            <a:ext cx="5577518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4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ußzeilenplatzhalter 16"/>
          <p:cNvSpPr>
            <a:spLocks noGrp="1"/>
          </p:cNvSpPr>
          <p:nvPr>
            <p:ph type="ftr" sz="quarter" idx="3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34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F270DC32-14C3-4818-BEB1-C202B43F985E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6"/>
          </p:nvPr>
        </p:nvSpPr>
        <p:spPr>
          <a:xfrm>
            <a:off x="11901600" y="6494400"/>
            <a:ext cx="576080" cy="24765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2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324601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marR="0" indent="-360000" algn="l" defTabSz="1300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0D033"/>
              </a:buClr>
              <a:buSzPct val="80000"/>
              <a:buFont typeface="Wingdings" panose="05000000000000000000" pitchFamily="2" charset="2"/>
              <a:buChar char=""/>
              <a:tabLst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5097896"/>
            <a:ext cx="10515600" cy="12240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4452339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3221849"/>
            <a:ext cx="10517202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7" hasCustomPrompt="1"/>
          </p:nvPr>
        </p:nvSpPr>
        <p:spPr>
          <a:xfrm>
            <a:off x="0" y="-1"/>
            <a:ext cx="13004800" cy="3222000"/>
          </a:xfrm>
          <a:solidFill>
            <a:srgbClr val="90D033"/>
          </a:solidFill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89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7202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 lIns="129600"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6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6145009"/>
            <a:ext cx="10515600" cy="9939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4665712"/>
            <a:ext cx="10515600" cy="1479297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34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52FC4AB0-39C9-474C-8E66-84BAA61DEE12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7" hasCustomPrompt="1"/>
          </p:nvPr>
        </p:nvSpPr>
        <p:spPr>
          <a:xfrm>
            <a:off x="-1" y="2073275"/>
            <a:ext cx="10897200" cy="2430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246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62836BB8-E771-48A1-B464-C5082E7DC66E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2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5600" cy="1224000"/>
          </a:xfrm>
        </p:spPr>
        <p:txBody>
          <a:bodyPr>
            <a:noAutofit/>
          </a:bodyPr>
          <a:lstStyle>
            <a:lvl1pPr marL="0" indent="0"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549" y="3488400"/>
            <a:ext cx="10515600" cy="9216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 baseline="0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5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549" y="2073424"/>
            <a:ext cx="10515600" cy="14148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4665600"/>
            <a:ext cx="10897200" cy="22140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27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8"/>
          <p:cNvSpPr>
            <a:spLocks noGrp="1"/>
          </p:cNvSpPr>
          <p:nvPr>
            <p:ph type="sldNum" sz="quarter" idx="31"/>
          </p:nvPr>
        </p:nvSpPr>
        <p:spPr>
          <a:xfrm>
            <a:off x="11901600" y="6494400"/>
            <a:ext cx="576080" cy="247650"/>
          </a:xfr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0A4D66E-C3FE-416F-BCC7-E1DBF965FD97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73600"/>
            <a:ext cx="13004800" cy="5241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53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7A7D0CD5-958A-4092-902F-A0DA4D5FB844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542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600"/>
            <a:ext cx="5426573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81600" y="4521696"/>
            <a:ext cx="5425200" cy="2468202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21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381600" y="2073424"/>
            <a:ext cx="5426574" cy="2448272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6069600" y="-1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4404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CD066409-9F8B-4E53-BD7F-F00182A6E106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689439" y="1431706"/>
            <a:ext cx="5209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689438" y="201216"/>
            <a:ext cx="5209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00" y="4669732"/>
            <a:ext cx="5209200" cy="2320166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5688000" y="2073424"/>
            <a:ext cx="5209200" cy="259630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532800" y="0"/>
            <a:ext cx="48744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749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1D1C7DFB-7342-4446-90A4-EB7481325A4C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42000" y="1432800"/>
            <a:ext cx="4255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5" name="Titel 4"/>
          <p:cNvSpPr>
            <a:spLocks noGrp="1"/>
          </p:cNvSpPr>
          <p:nvPr>
            <p:ph type="title" hasCustomPrompt="1"/>
          </p:nvPr>
        </p:nvSpPr>
        <p:spPr>
          <a:xfrm>
            <a:off x="6642382" y="201600"/>
            <a:ext cx="4255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642000" y="4715420"/>
            <a:ext cx="4255200" cy="254258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Clr>
                <a:srgbClr val="90D033"/>
              </a:buClr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6642000" y="2073424"/>
            <a:ext cx="4255200" cy="2641996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 und Aufzählungen.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10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6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93E4B34-872F-4C12-9FA0-E1FE0AA68333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platzhalt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517"/>
            <a:ext cx="13003200" cy="1833508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ctr" rotWithShape="0">
              <a:schemeClr val="bg1">
                <a:alpha val="70000"/>
              </a:schemeClr>
            </a:outerShdw>
          </a:effectLst>
        </p:spPr>
        <p:txBody>
          <a:bodyPr lIns="130046" tIns="65023" rIns="130046" bIns="65023"/>
          <a:lstStyle>
            <a:lvl1pPr marL="0" indent="0">
              <a:buNone/>
              <a:defRPr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599" y="1432800"/>
            <a:ext cx="10515600" cy="576225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7202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023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33CF2E00-808B-48E6-B34F-79FAB2CF9A93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600" y="1432800"/>
            <a:ext cx="105156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216"/>
            <a:ext cx="1051560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-1" y="2091600"/>
            <a:ext cx="10897200" cy="52236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225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E41DF79-48E0-42FD-BBF9-B7291CBE613B}" type="datetime1">
              <a:rPr lang="de-DE" smtClean="0"/>
              <a:pPr/>
              <a:t>10.05.2017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689439" y="1431706"/>
            <a:ext cx="5209200" cy="50358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  <a:cs typeface="Segoe UI" pitchFamily="34" charset="0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689438" y="201216"/>
            <a:ext cx="5209200" cy="12192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00" y="4669732"/>
            <a:ext cx="5209200" cy="2320166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5688000" y="2073424"/>
            <a:ext cx="5209200" cy="259630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-406394">
              <a:spcAft>
                <a:spcPts val="0"/>
              </a:spcAft>
              <a:buFontTx/>
              <a:buNone/>
              <a:defRPr sz="2400" b="0" baseline="0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</a:lstStyle>
          <a:p>
            <a:pPr lvl="0"/>
            <a:r>
              <a:rPr lang="de-DE" dirty="0" smtClean="0"/>
              <a:t>Dieser Bereich steht für ausführliche, beschreibende Inhalte zur Verfügung. Verwendet werden können Fließtexte, Aufzählungen oder auch Merksätze.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4" hasCustomPrompt="1"/>
          </p:nvPr>
        </p:nvSpPr>
        <p:spPr>
          <a:xfrm>
            <a:off x="532800" y="0"/>
            <a:ext cx="48744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97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000" y="1569968"/>
            <a:ext cx="5403850" cy="5421232"/>
          </a:xfrm>
        </p:spPr>
        <p:txBody>
          <a:bodyPr lIns="129600">
            <a:noAutofit/>
          </a:bodyPr>
          <a:lstStyle>
            <a:lvl1pPr marL="358775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7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D02568D1-B05F-419C-9680-9760A83C8E3C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8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itel 4"/>
          <p:cNvSpPr>
            <a:spLocks noGrp="1"/>
          </p:cNvSpPr>
          <p:nvPr>
            <p:ph type="title" hasCustomPrompt="1"/>
          </p:nvPr>
        </p:nvSpPr>
        <p:spPr>
          <a:xfrm>
            <a:off x="381600" y="201599"/>
            <a:ext cx="5403850" cy="12240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31" hasCustomPrompt="1"/>
          </p:nvPr>
        </p:nvSpPr>
        <p:spPr>
          <a:xfrm>
            <a:off x="6069600" y="0"/>
            <a:ext cx="4827600" cy="6991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6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6642000" y="1569368"/>
            <a:ext cx="4255200" cy="5421600"/>
          </a:xfrm>
        </p:spPr>
        <p:txBody>
          <a:bodyPr lIns="129600">
            <a:noAutofit/>
          </a:bodyPr>
          <a:lstStyle>
            <a:lvl1pPr marL="360000" indent="-358775">
              <a:buClr>
                <a:srgbClr val="90D033"/>
              </a:buClr>
              <a:buFont typeface="Wingdings" panose="05000000000000000000" pitchFamily="2" charset="2"/>
              <a:buChar char=""/>
              <a:defRPr baseline="0">
                <a:latin typeface="Segoe UI" pitchFamily="34" charset="0"/>
              </a:defRPr>
            </a:lvl1pPr>
            <a:lvl2pPr marL="720000" indent="-360000">
              <a:buClr>
                <a:srgbClr val="90D033"/>
              </a:buClr>
              <a:buFont typeface="Wingdings" panose="05000000000000000000" pitchFamily="2" charset="2"/>
              <a:buChar char=""/>
              <a:defRPr>
                <a:latin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>
                <a:latin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96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44FE20B-53EA-487B-89EC-DD7F10332A79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Titel 4"/>
          <p:cNvSpPr>
            <a:spLocks noGrp="1"/>
          </p:cNvSpPr>
          <p:nvPr>
            <p:ph type="title" hasCustomPrompt="1"/>
          </p:nvPr>
        </p:nvSpPr>
        <p:spPr>
          <a:xfrm>
            <a:off x="6642000" y="201600"/>
            <a:ext cx="4255200" cy="122040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Übers. (Max 2 Zeilen)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65024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13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Variation_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11831140" y="6217956"/>
            <a:ext cx="1052174" cy="26308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latin typeface="Segoe UI" pitchFamily="34" charset="0"/>
              </a:defRPr>
            </a:lvl1pPr>
          </a:lstStyle>
          <a:p>
            <a:pPr lvl="0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9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1184D88A-E81D-4468-8A86-ED117524A565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0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3004800" cy="7315200"/>
          </a:xfrm>
          <a:solidFill>
            <a:srgbClr val="90D033"/>
          </a:solidFill>
        </p:spPr>
        <p:txBody>
          <a:bodyPr/>
          <a:lstStyle>
            <a:lvl1pPr marL="127363" indent="0">
              <a:buNone/>
              <a:defRPr>
                <a:latin typeface="Segoe UI" pitchFamily="34" charset="0"/>
              </a:defRPr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5388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5544712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537A223E-8276-40D1-BAA9-D98774315526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4968648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Clr>
                <a:srgbClr val="90D033"/>
              </a:buClr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Clr>
                <a:srgbClr val="90D033"/>
              </a:buClr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Clr>
                <a:srgbClr val="90D033"/>
              </a:buClr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Clr>
                <a:srgbClr val="90D033"/>
              </a:buClr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CFB65C79-F656-4DD9-8CED-F6AC639FBF41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1569368"/>
            <a:ext cx="10514472" cy="5544712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10515600" cy="3960064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4C6075F-F1EC-479E-B047-B6E0E9D7ED8B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Aufzählung-Fazit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14472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91740" y="2070480"/>
            <a:ext cx="10514472" cy="50436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8"/>
            <a:ext cx="10515600" cy="1249200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000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3"/>
          </p:nvPr>
        </p:nvSpPr>
        <p:spPr>
          <a:xfrm>
            <a:off x="11399080" y="6181200"/>
            <a:ext cx="1605600" cy="306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5AC49452-F990-4788-9000-8036D1610F60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4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7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2DF0D40E-2C6E-4A39-99E7-BED2BCDE23A6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1569368"/>
            <a:ext cx="5122800" cy="396049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1569368"/>
            <a:ext cx="5126400" cy="3960711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545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ße-Felder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50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04A888EE-1CBB-4612-8ECF-4C0F639F1CB6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32800"/>
            <a:ext cx="10515600" cy="580603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381600" y="2253526"/>
            <a:ext cx="5126400" cy="48672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9" name="Abgerundetes Rechteck 8"/>
          <p:cNvSpPr/>
          <p:nvPr userDrawn="1"/>
        </p:nvSpPr>
        <p:spPr>
          <a:xfrm>
            <a:off x="381600" y="2145432"/>
            <a:ext cx="5126400" cy="4950478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51228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1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9" y="5741089"/>
            <a:ext cx="51228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5774400" y="2250000"/>
            <a:ext cx="5122800" cy="4870800"/>
          </a:xfrm>
          <a:prstGeom prst="roundRect">
            <a:avLst>
              <a:gd name="adj" fmla="val 3128"/>
            </a:avLst>
          </a:prstGeom>
          <a:noFill/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5770800" y="2145432"/>
            <a:ext cx="5126400" cy="4950000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sz="2300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35" hasCustomPrompt="1"/>
          </p:nvPr>
        </p:nvSpPr>
        <p:spPr>
          <a:xfrm>
            <a:off x="5770800" y="5742000"/>
            <a:ext cx="51264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anose="020B0502040204020203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770800" y="2145432"/>
            <a:ext cx="5126400" cy="338464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n"/>
              <a:defRPr sz="2400" baseline="0">
                <a:latin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n"/>
              <a:defRPr sz="2400">
                <a:latin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</a:defRPr>
            </a:lvl5pPr>
            <a:lvl6pPr marL="2286000">
              <a:defRPr/>
            </a:lvl6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3417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Grünes-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549" y="201600"/>
            <a:ext cx="105156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9B127BED-5EBA-4F66-8503-9B44FBE31C04}" type="datetime1">
              <a:rPr lang="de-DE" smtClean="0">
                <a:solidFill>
                  <a:srgbClr val="000000"/>
                </a:solidFill>
              </a:rPr>
              <a:pPr/>
              <a:t>10.05.2017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432800"/>
            <a:ext cx="10515600" cy="581025"/>
          </a:xfrm>
          <a:prstGeom prst="rect">
            <a:avLst/>
          </a:prstGeom>
        </p:spPr>
        <p:txBody>
          <a:bodyPr lIns="129600" tIns="64800" rIns="129600" bIns="64800">
            <a:no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/>
          </a:p>
        </p:txBody>
      </p:sp>
      <p:sp>
        <p:nvSpPr>
          <p:cNvPr id="11" name="Abgerundetes Rechteck 10"/>
          <p:cNvSpPr/>
          <p:nvPr userDrawn="1"/>
        </p:nvSpPr>
        <p:spPr>
          <a:xfrm>
            <a:off x="391740" y="2253526"/>
            <a:ext cx="10501200" cy="4867200"/>
          </a:xfrm>
          <a:prstGeom prst="roundRect">
            <a:avLst>
              <a:gd name="adj" fmla="val 3128"/>
            </a:avLst>
          </a:prstGeom>
          <a:solidFill>
            <a:srgbClr val="90D033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2" name="Abgerundetes Rechteck 11"/>
          <p:cNvSpPr/>
          <p:nvPr userDrawn="1"/>
        </p:nvSpPr>
        <p:spPr>
          <a:xfrm>
            <a:off x="378000" y="2145432"/>
            <a:ext cx="10519200" cy="4950168"/>
          </a:xfrm>
          <a:prstGeom prst="roundRect">
            <a:avLst>
              <a:gd name="adj" fmla="val 3128"/>
            </a:avLst>
          </a:prstGeom>
          <a:solidFill>
            <a:srgbClr val="D5E7B9"/>
          </a:solidFill>
          <a:ln w="1524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153598" rIns="130046" bIns="153598" rtlCol="0" anchor="t"/>
          <a:lstStyle/>
          <a:p>
            <a:pPr eaLnBrk="0" hangingPunct="0">
              <a:spcBef>
                <a:spcPts val="853"/>
              </a:spcBef>
              <a:buClr>
                <a:srgbClr val="8CD33C"/>
              </a:buClr>
              <a:buSzPct val="100000"/>
              <a:tabLst>
                <a:tab pos="507993" algn="l"/>
              </a:tabLst>
            </a:pPr>
            <a:endParaRPr lang="de-DE" b="1" dirty="0">
              <a:solidFill>
                <a:srgbClr val="000000"/>
              </a:solidFill>
              <a:ea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81548" y="5741089"/>
            <a:ext cx="10515600" cy="1228971"/>
          </a:xfrm>
          <a:prstGeom prst="rect">
            <a:avLst/>
          </a:prstGeom>
        </p:spPr>
        <p:txBody>
          <a:bodyPr lIns="129600" tIns="65023" rIns="130046" bIns="65023">
            <a:noAutofit/>
          </a:bodyPr>
          <a:lstStyle>
            <a:lvl1pPr marL="360000" indent="-360000">
              <a:buSzPct val="80000"/>
              <a:buFont typeface="Wingdings" panose="05000000000000000000" pitchFamily="2" charset="2"/>
              <a:buChar char="è"/>
              <a:defRPr sz="2400" b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Font typeface="Wingdings" panose="05000000000000000000" pitchFamily="2" charset="2"/>
              <a:buChar char="è"/>
              <a:defRPr sz="2400" b="1">
                <a:latin typeface="Segoe UI" pitchFamily="34" charset="0"/>
              </a:defRPr>
            </a:lvl2pPr>
          </a:lstStyle>
          <a:p>
            <a:pPr lvl="0"/>
            <a:r>
              <a:rPr lang="de-DE" dirty="0" smtClean="0"/>
              <a:t>Fazit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81600" y="2145432"/>
            <a:ext cx="10515600" cy="3384427"/>
          </a:xfrm>
          <a:prstGeom prst="rect">
            <a:avLst/>
          </a:prstGeom>
        </p:spPr>
        <p:txBody>
          <a:bodyPr lIns="129600">
            <a:noAutofit/>
          </a:bodyPr>
          <a:lstStyle>
            <a:lvl1pPr marL="360363" indent="-360363">
              <a:buFont typeface="Wingdings" panose="05000000000000000000" pitchFamily="2" charset="2"/>
              <a:buChar char=""/>
              <a:defRPr sz="24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20000" indent="-360000">
              <a:buSzPct val="65000"/>
              <a:buFont typeface="Wingdings" panose="05000000000000000000" pitchFamily="2" charset="2"/>
              <a:buChar char="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8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40000" indent="-360000">
              <a:buFont typeface="Segoe UI" panose="020B0502040204020203" pitchFamily="34" charset="0"/>
              <a:buChar char="–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00000" indent="-360000">
              <a:buFont typeface="Segoe UI" panose="020B0502040204020203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286000"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2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31529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2.gi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image" Target="../media/image2.gif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image" Target="../media/image2.gif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1706563"/>
            <a:ext cx="11703050" cy="482758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0875" y="293688"/>
            <a:ext cx="11703050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/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 lIns="0" rIns="129600"/>
          <a:lstStyle>
            <a:lvl1pPr>
              <a:defRPr sz="1100">
                <a:latin typeface="Segoe UI" pitchFamily="34" charset="0"/>
                <a:cs typeface="Segoe UI" pitchFamily="34" charset="0"/>
              </a:defRPr>
            </a:lvl1pPr>
          </a:lstStyle>
          <a:p>
            <a:fld id="{8456B198-FE55-4C2A-B77C-6C84E701438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1399080" y="6475294"/>
            <a:ext cx="1605720" cy="842916"/>
          </a:xfrm>
          <a:prstGeom prst="rect">
            <a:avLst/>
          </a:prstGeom>
          <a:blipFill>
            <a:blip r:embed="rId52"/>
            <a:stretch>
              <a:fillRect/>
            </a:stretch>
          </a:blipFill>
        </p:spPr>
        <p:txBody>
          <a:bodyPr wrap="square" lIns="130046" tIns="65023" rIns="0" bIns="65023" rtlCol="0">
            <a:noAutofit/>
          </a:bodyPr>
          <a:lstStyle/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Seite </a:t>
            </a:r>
          </a:p>
          <a:p>
            <a:endParaRPr lang="de-DE" sz="11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de-DE" sz="11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© DATEV eG,</a:t>
            </a:r>
            <a:r>
              <a:rPr lang="de-DE" sz="1100" baseline="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de-DE" sz="11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alle Rechte vorbehalten</a:t>
            </a:r>
            <a:endParaRPr lang="de-DE" sz="11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6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2" r:id="rId2"/>
    <p:sldLayoutId id="2147483697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8" r:id="rId12"/>
    <p:sldLayoutId id="2147483680" r:id="rId13"/>
    <p:sldLayoutId id="2147483681" r:id="rId14"/>
    <p:sldLayoutId id="2147483696" r:id="rId15"/>
    <p:sldLayoutId id="2147483704" r:id="rId16"/>
    <p:sldLayoutId id="2147483701" r:id="rId17"/>
    <p:sldLayoutId id="2147483705" r:id="rId18"/>
    <p:sldLayoutId id="2147483702" r:id="rId19"/>
    <p:sldLayoutId id="2147483706" r:id="rId20"/>
    <p:sldLayoutId id="2147483703" r:id="rId21"/>
    <p:sldLayoutId id="2147483687" r:id="rId22"/>
    <p:sldLayoutId id="2147483688" r:id="rId23"/>
    <p:sldLayoutId id="2147483698" r:id="rId24"/>
    <p:sldLayoutId id="2147483700" r:id="rId25"/>
    <p:sldLayoutId id="2147483690" r:id="rId26"/>
    <p:sldLayoutId id="2147483708" r:id="rId27"/>
    <p:sldLayoutId id="2147483712" r:id="rId28"/>
    <p:sldLayoutId id="2147483713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</p:sldLayoutIdLst>
  <p:timing>
    <p:tnLst>
      <p:par>
        <p:cTn id="1" dur="indefinite" restart="never" nodeType="tmRoot"/>
      </p:par>
    </p:tnLst>
  </p:timing>
  <p:hf hdr="0"/>
  <p:txStyles>
    <p:titleStyle>
      <a:lvl1pPr algn="l" defTabSz="1300460" rtl="0" eaLnBrk="1" latinLnBrk="0" hangingPunct="1">
        <a:lnSpc>
          <a:spcPts val="4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Segoe UI" pitchFamily="34" charset="0"/>
        </a:defRPr>
      </a:lvl1pPr>
    </p:titleStyle>
    <p:bodyStyle>
      <a:lvl1pPr marL="487363" indent="-360000" algn="l" defTabSz="1300460" rtl="0" eaLnBrk="1" latinLnBrk="0" hangingPunct="1">
        <a:spcBef>
          <a:spcPct val="20000"/>
        </a:spcBef>
        <a:buClr>
          <a:srgbClr val="90D033"/>
        </a:buClr>
        <a:buSzPct val="100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84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20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56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Tx/>
        <a:buBlip>
          <a:blip r:embed="rId53"/>
        </a:buBlip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92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anose="020B0502040204020203" pitchFamily="34" charset="0"/>
          <a:cs typeface="Segoe UI" pitchFamily="34" charset="0"/>
        </a:defRPr>
      </a:lvl5pPr>
      <a:lvl6pPr marL="228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53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6pPr>
      <a:lvl7pPr marL="264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53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7pPr>
      <a:lvl8pPr marL="300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53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8pPr>
      <a:lvl9pPr marL="336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53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9pPr>
    </p:bodyStyle>
    <p:otherStyle>
      <a:defPPr>
        <a:defRPr lang="de-DE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1706563"/>
            <a:ext cx="11703050" cy="482758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0875" y="293688"/>
            <a:ext cx="11703050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/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 lIns="0" rIns="129600"/>
          <a:lstStyle>
            <a:lvl1pPr>
              <a:defRPr sz="1100">
                <a:latin typeface="Segoe UI" pitchFamily="34" charset="0"/>
                <a:cs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1399080" y="6475294"/>
            <a:ext cx="1605720" cy="842916"/>
          </a:xfrm>
          <a:prstGeom prst="rect">
            <a:avLst/>
          </a:prstGeom>
          <a:blipFill>
            <a:blip r:embed="rId28"/>
            <a:stretch>
              <a:fillRect/>
            </a:stretch>
          </a:blipFill>
        </p:spPr>
        <p:txBody>
          <a:bodyPr wrap="square" lIns="130046" tIns="65023" rIns="0" bIns="65023" rtlCol="0">
            <a:noAutofit/>
          </a:bodyPr>
          <a:lstStyle/>
          <a:p>
            <a:pPr>
              <a:defRPr/>
            </a:pPr>
            <a:r>
              <a:rPr lang="de-DE" sz="1100" dirty="0" smtClean="0">
                <a:solidFill>
                  <a:srgbClr val="000000"/>
                </a:solidFill>
                <a:cs typeface="Segoe UI" pitchFamily="34" charset="0"/>
              </a:rPr>
              <a:t>Seite </a:t>
            </a:r>
          </a:p>
          <a:p>
            <a:endParaRPr lang="de-DE" sz="1100" dirty="0" smtClean="0">
              <a:solidFill>
                <a:srgbClr val="000000"/>
              </a:solidFill>
              <a:cs typeface="Segoe UI" pitchFamily="34" charset="0"/>
            </a:endParaRPr>
          </a:p>
          <a:p>
            <a:r>
              <a:rPr lang="de-DE" sz="1100" dirty="0" smtClean="0">
                <a:solidFill>
                  <a:srgbClr val="000000"/>
                </a:solidFill>
                <a:cs typeface="Segoe UI" pitchFamily="34" charset="0"/>
              </a:rPr>
              <a:t>© DATEV eG, alle Rechte vorbehalten</a:t>
            </a:r>
            <a:endParaRPr lang="de-DE" sz="1100" dirty="0">
              <a:solidFill>
                <a:srgbClr val="000000"/>
              </a:solidFill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300460" rtl="0" eaLnBrk="1" latinLnBrk="0" hangingPunct="1">
        <a:lnSpc>
          <a:spcPts val="4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Segoe UI" pitchFamily="34" charset="0"/>
        </a:defRPr>
      </a:lvl1pPr>
    </p:titleStyle>
    <p:bodyStyle>
      <a:lvl1pPr marL="487363" indent="-360000" algn="l" defTabSz="1300460" rtl="0" eaLnBrk="1" latinLnBrk="0" hangingPunct="1">
        <a:spcBef>
          <a:spcPct val="20000"/>
        </a:spcBef>
        <a:buClr>
          <a:srgbClr val="90D033"/>
        </a:buClr>
        <a:buSzPct val="100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84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20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56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Tx/>
        <a:buBlip>
          <a:blip r:embed="rId29"/>
        </a:buBlip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92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anose="020B0502040204020203" pitchFamily="34" charset="0"/>
          <a:cs typeface="Segoe UI" pitchFamily="34" charset="0"/>
        </a:defRPr>
      </a:lvl5pPr>
      <a:lvl6pPr marL="228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6pPr>
      <a:lvl7pPr marL="264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7pPr>
      <a:lvl8pPr marL="300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8pPr>
      <a:lvl9pPr marL="336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9pPr>
    </p:bodyStyle>
    <p:otherStyle>
      <a:defPPr>
        <a:defRPr lang="de-DE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1706563"/>
            <a:ext cx="11703050" cy="482758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0875" y="293688"/>
            <a:ext cx="11703050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/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 lIns="0" rIns="129600"/>
          <a:lstStyle>
            <a:lvl1pPr>
              <a:defRPr sz="1100">
                <a:latin typeface="Segoe UI" pitchFamily="34" charset="0"/>
                <a:cs typeface="Segoe UI" pitchFamily="34" charset="0"/>
              </a:defRPr>
            </a:lvl1pPr>
          </a:lstStyle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1399080" y="6475294"/>
            <a:ext cx="1605720" cy="842916"/>
          </a:xfrm>
          <a:prstGeom prst="rect">
            <a:avLst/>
          </a:prstGeom>
          <a:blipFill>
            <a:blip r:embed="rId33"/>
            <a:stretch>
              <a:fillRect/>
            </a:stretch>
          </a:blipFill>
        </p:spPr>
        <p:txBody>
          <a:bodyPr wrap="square" lIns="130046" tIns="65023" rIns="0" bIns="65023" rtlCol="0">
            <a:noAutofit/>
          </a:bodyPr>
          <a:lstStyle/>
          <a:p>
            <a:pPr>
              <a:defRPr/>
            </a:pPr>
            <a:r>
              <a:rPr lang="de-DE" sz="1100" dirty="0" smtClean="0">
                <a:solidFill>
                  <a:srgbClr val="000000"/>
                </a:solidFill>
                <a:cs typeface="Segoe UI" pitchFamily="34" charset="0"/>
              </a:rPr>
              <a:t>Seite </a:t>
            </a:r>
          </a:p>
          <a:p>
            <a:endParaRPr lang="de-DE" sz="1100" dirty="0" smtClean="0">
              <a:solidFill>
                <a:srgbClr val="000000"/>
              </a:solidFill>
              <a:cs typeface="Segoe UI" pitchFamily="34" charset="0"/>
            </a:endParaRPr>
          </a:p>
          <a:p>
            <a:r>
              <a:rPr lang="de-DE" sz="1100" dirty="0" smtClean="0">
                <a:solidFill>
                  <a:srgbClr val="000000"/>
                </a:solidFill>
                <a:cs typeface="Segoe UI" pitchFamily="34" charset="0"/>
              </a:rPr>
              <a:t>© DATEV eG, alle Rechte vorbehalten</a:t>
            </a:r>
            <a:endParaRPr lang="de-DE" sz="1100" dirty="0">
              <a:solidFill>
                <a:srgbClr val="000000"/>
              </a:solidFill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300460" rtl="0" eaLnBrk="1" latinLnBrk="0" hangingPunct="1">
        <a:lnSpc>
          <a:spcPts val="4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Segoe UI" pitchFamily="34" charset="0"/>
        </a:defRPr>
      </a:lvl1pPr>
    </p:titleStyle>
    <p:bodyStyle>
      <a:lvl1pPr marL="487363" indent="-360000" algn="l" defTabSz="1300460" rtl="0" eaLnBrk="1" latinLnBrk="0" hangingPunct="1">
        <a:spcBef>
          <a:spcPct val="20000"/>
        </a:spcBef>
        <a:buClr>
          <a:srgbClr val="90D033"/>
        </a:buClr>
        <a:buSzPct val="100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84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20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56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Tx/>
        <a:buBlip>
          <a:blip r:embed="rId34"/>
        </a:buBlip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92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anose="020B0502040204020203" pitchFamily="34" charset="0"/>
          <a:cs typeface="Segoe UI" pitchFamily="34" charset="0"/>
        </a:defRPr>
      </a:lvl5pPr>
      <a:lvl6pPr marL="228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34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6pPr>
      <a:lvl7pPr marL="264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34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7pPr>
      <a:lvl8pPr marL="300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34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8pPr>
      <a:lvl9pPr marL="336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34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9pPr>
    </p:bodyStyle>
    <p:otherStyle>
      <a:defPPr>
        <a:defRPr lang="de-DE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1706563"/>
            <a:ext cx="11703050" cy="482758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0875" y="293688"/>
            <a:ext cx="11703050" cy="1219200"/>
          </a:xfrm>
          <a:prstGeom prst="rect">
            <a:avLst/>
          </a:prstGeom>
        </p:spPr>
        <p:txBody>
          <a:bodyPr vert="horz" lIns="129600" tIns="45720" rIns="129600" bIns="45720" rtlCol="0" anchor="ctr">
            <a:normAutofit/>
          </a:bodyPr>
          <a:lstStyle/>
          <a:p>
            <a:r>
              <a:rPr lang="de-DE" dirty="0" smtClean="0"/>
              <a:t>Headline: Überschrift </a:t>
            </a:r>
            <a:br>
              <a:rPr lang="de-DE" dirty="0" smtClean="0"/>
            </a:br>
            <a:r>
              <a:rPr lang="de-DE" dirty="0" smtClean="0"/>
              <a:t>(Max 2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735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300460" rtl="0" eaLnBrk="1" latinLnBrk="0" hangingPunct="1">
        <a:lnSpc>
          <a:spcPts val="4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Segoe UI" pitchFamily="34" charset="0"/>
        </a:defRPr>
      </a:lvl1pPr>
    </p:titleStyle>
    <p:bodyStyle>
      <a:lvl1pPr marL="487363" indent="-360000" algn="l" defTabSz="1300460" rtl="0" eaLnBrk="1" latinLnBrk="0" hangingPunct="1">
        <a:spcBef>
          <a:spcPct val="20000"/>
        </a:spcBef>
        <a:buClr>
          <a:srgbClr val="90D033"/>
        </a:buClr>
        <a:buSzPct val="100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84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20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566000" indent="-360000" algn="l" defTabSz="1300460" rtl="0" eaLnBrk="1" latinLnBrk="0" hangingPunct="1">
        <a:spcBef>
          <a:spcPct val="20000"/>
        </a:spcBef>
        <a:buClr>
          <a:srgbClr val="90D033"/>
        </a:buClr>
        <a:buSzPct val="65000"/>
        <a:buFontTx/>
        <a:buBlip>
          <a:blip r:embed="rId29"/>
        </a:buBlip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926000" indent="-360000" algn="l" defTabSz="1300460" rtl="0" eaLnBrk="1" latinLnBrk="0" hangingPunct="1">
        <a:spcBef>
          <a:spcPct val="20000"/>
        </a:spcBef>
        <a:buClr>
          <a:srgbClr val="90D033"/>
        </a:buClr>
        <a:buFont typeface="Segoe UI" panose="020B0502040204020203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anose="020B0502040204020203" pitchFamily="34" charset="0"/>
          <a:cs typeface="Segoe UI" pitchFamily="34" charset="0"/>
        </a:defRPr>
      </a:lvl5pPr>
      <a:lvl6pPr marL="228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6pPr>
      <a:lvl7pPr marL="264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7pPr>
      <a:lvl8pPr marL="300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>
          <a:solidFill>
            <a:schemeClr val="tx1"/>
          </a:solidFill>
          <a:latin typeface="Segoe UI"/>
          <a:ea typeface="+mn-ea"/>
          <a:cs typeface="Segoe UI"/>
        </a:defRPr>
      </a:lvl8pPr>
      <a:lvl9pPr marL="3366000" indent="-342000" algn="l" defTabSz="1300460" rtl="0" eaLnBrk="1" latinLnBrk="0" hangingPunct="1">
        <a:spcBef>
          <a:spcPct val="20000"/>
        </a:spcBef>
        <a:buClr>
          <a:srgbClr val="8CD250"/>
        </a:buClr>
        <a:buFontTx/>
        <a:buBlip>
          <a:blip r:embed="rId29"/>
        </a:buBlip>
        <a:defRPr sz="2600" kern="1200" baseline="0">
          <a:solidFill>
            <a:schemeClr val="tx1"/>
          </a:solidFill>
          <a:latin typeface="Segoe UI"/>
          <a:ea typeface="+mn-ea"/>
          <a:cs typeface="Segoe UI"/>
        </a:defRPr>
      </a:lvl9pPr>
    </p:bodyStyle>
    <p:otherStyle>
      <a:defPPr>
        <a:defRPr lang="de-DE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33493" y="0"/>
            <a:ext cx="14125983" cy="73152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161105"/>
                  <a:endParaRPr lang="en-US" sz="2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61105"/>
                <a:endParaRPr lang="en-US" sz="2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1105"/>
              <a:endParaRPr lang="en-US" sz="2300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650240" y="355720"/>
            <a:ext cx="11704320" cy="659802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487100" y="-22945"/>
            <a:ext cx="5232521" cy="7458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12048" y="-22944"/>
            <a:ext cx="4985173" cy="665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 defTabSz="1161105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075" y="1096175"/>
            <a:ext cx="9990747" cy="1219200"/>
          </a:xfrm>
          <a:prstGeom prst="rect">
            <a:avLst/>
          </a:prstGeom>
        </p:spPr>
        <p:txBody>
          <a:bodyPr vert="horz" lIns="116111" tIns="58055" rIns="116111" bIns="58055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078" y="2478563"/>
            <a:ext cx="9638851" cy="3742909"/>
          </a:xfrm>
          <a:prstGeom prst="rect">
            <a:avLst/>
          </a:prstGeom>
        </p:spPr>
        <p:txBody>
          <a:bodyPr vert="horz" lIns="116111" tIns="58055" rIns="116111" bIns="58055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29619" y="239459"/>
            <a:ext cx="3034453" cy="389467"/>
          </a:xfrm>
          <a:prstGeom prst="rect">
            <a:avLst/>
          </a:prstGeom>
        </p:spPr>
        <p:txBody>
          <a:bodyPr vert="horz" lIns="116111" tIns="58055" rIns="116111" bIns="58055" rtlCol="0" anchor="ctr"/>
          <a:lstStyle>
            <a:lvl1pPr algn="r">
              <a:defRPr sz="1500">
                <a:solidFill>
                  <a:srgbClr val="FEFEFE"/>
                </a:solidFill>
              </a:defRPr>
            </a:lvl1pPr>
          </a:lstStyle>
          <a:p>
            <a:pPr defTabSz="1161105"/>
            <a:fld id="{FDE2EE71-7568-4C1E-B490-6C3C577696AF}" type="datetimeFigureOut">
              <a:rPr lang="de-DE" smtClean="0"/>
              <a:pPr defTabSz="1161105"/>
              <a:t>10.05.2017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1171" y="6242304"/>
            <a:ext cx="4980838" cy="389467"/>
          </a:xfrm>
          <a:prstGeom prst="rect">
            <a:avLst/>
          </a:prstGeom>
        </p:spPr>
        <p:txBody>
          <a:bodyPr vert="horz" lIns="116111" tIns="58055" rIns="116111" bIns="58055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pPr defTabSz="1161105"/>
            <a:endParaRPr lang="de-DE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2048" y="239457"/>
            <a:ext cx="1894622" cy="389467"/>
          </a:xfrm>
          <a:prstGeom prst="rect">
            <a:avLst/>
          </a:prstGeom>
        </p:spPr>
        <p:txBody>
          <a:bodyPr vert="horz" lIns="116111" tIns="58055" rIns="116111" bIns="58055" rtlCol="0" anchor="ctr"/>
          <a:lstStyle>
            <a:lvl1pPr algn="l">
              <a:defRPr sz="1500">
                <a:solidFill>
                  <a:srgbClr val="FEFEFE"/>
                </a:solidFill>
              </a:defRPr>
            </a:lvl1pPr>
          </a:lstStyle>
          <a:p>
            <a:pPr defTabSz="1161105"/>
            <a:fld id="{DC9FF55E-C2BF-4E70-B759-15DDD58C023D}" type="slidenum">
              <a:rPr lang="de-DE" smtClean="0"/>
              <a:pPr defTabSz="1161105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8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1161105" rtl="0" eaLnBrk="1" latinLnBrk="0" hangingPunct="1">
        <a:spcBef>
          <a:spcPct val="0"/>
        </a:spcBef>
        <a:buNone/>
        <a:defRPr sz="5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35414" indent="-348332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812774" indent="-348332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61105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3pPr>
      <a:lvl4pPr marL="1428159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1683602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927434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182878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2438321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2693764" indent="-290276" algn="l" defTabSz="116110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0553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1105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658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2210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02763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3315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63868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44420" algn="l" defTabSz="116110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4.png"/><Relationship Id="rId7" Type="http://schemas.openxmlformats.org/officeDocument/2006/relationships/image" Target="../media/image26.jpe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d/Wappen-Hessisch_Oldendorf.sv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d/Wappen-Hessisch_Oldendorf.sv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8.png"/><Relationship Id="rId7" Type="http://schemas.openxmlformats.org/officeDocument/2006/relationships/slide" Target="slide109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slide" Target="slide31.xml"/><Relationship Id="rId10" Type="http://schemas.openxmlformats.org/officeDocument/2006/relationships/slide" Target="slide93.xml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8.png"/><Relationship Id="rId7" Type="http://schemas.openxmlformats.org/officeDocument/2006/relationships/slide" Target="slide109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slide" Target="slide31.xml"/><Relationship Id="rId10" Type="http://schemas.openxmlformats.org/officeDocument/2006/relationships/slide" Target="slide93.xml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6.jpeg"/><Relationship Id="rId4" Type="http://schemas.openxmlformats.org/officeDocument/2006/relationships/hyperlink" Target="http://www.uraltkaefer.de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75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95.png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6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9/9d/Wappen-Hessisch_Oldendorf.svg" TargetMode="External"/><Relationship Id="rId1" Type="http://schemas.openxmlformats.org/officeDocument/2006/relationships/slideLayout" Target="../slideLayouts/slideLayout13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.jpeg"/><Relationship Id="rId5" Type="http://schemas.openxmlformats.org/officeDocument/2006/relationships/image" Target="../media/image60.png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shade val="94000"/>
                <a:satMod val="114000"/>
                <a:lumMod val="96000"/>
              </a:schemeClr>
            </a:gs>
            <a:gs pos="34000">
              <a:schemeClr val="bg2">
                <a:tint val="92000"/>
                <a:shade val="66000"/>
                <a:satMod val="110000"/>
                <a:lumMod val="98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06522" y="3119940"/>
            <a:ext cx="4712327" cy="2150639"/>
          </a:xfrm>
        </p:spPr>
        <p:txBody>
          <a:bodyPr>
            <a:noAutofit/>
          </a:bodyPr>
          <a:lstStyle/>
          <a:p>
            <a:pPr algn="ctr"/>
            <a:r>
              <a:rPr lang="de-DE" sz="2200" b="1" dirty="0">
                <a:solidFill>
                  <a:schemeClr val="tx1"/>
                </a:solidFill>
              </a:rPr>
              <a:t>Die Einführung der elektronischen Rechnung im Zusammenhang mit der Weiterverarbeitung in der Praxis der Kommunalverwaltung (DMS/</a:t>
            </a:r>
            <a:r>
              <a:rPr lang="de-DE" sz="2200" b="1" dirty="0" err="1">
                <a:solidFill>
                  <a:schemeClr val="tx1"/>
                </a:solidFill>
              </a:rPr>
              <a:t>eWorkflow</a:t>
            </a:r>
            <a:r>
              <a:rPr lang="de-DE" sz="2200" b="1" dirty="0">
                <a:solidFill>
                  <a:schemeClr val="tx1"/>
                </a:solidFill>
              </a:rPr>
              <a:t>/</a:t>
            </a:r>
            <a:r>
              <a:rPr lang="de-DE" sz="2200" b="1" dirty="0" err="1">
                <a:solidFill>
                  <a:schemeClr val="tx1"/>
                </a:solidFill>
              </a:rPr>
              <a:t>eRechnung</a:t>
            </a:r>
            <a:r>
              <a:rPr lang="de-DE" sz="2200" b="1" dirty="0">
                <a:solidFill>
                  <a:schemeClr val="tx1"/>
                </a:solidFill>
              </a:rPr>
              <a:t>)</a:t>
            </a:r>
            <a:r>
              <a:rPr lang="de-DE" sz="2000" dirty="0">
                <a:solidFill>
                  <a:schemeClr val="tx1"/>
                </a:solidFill>
              </a:rPr>
              <a:t/>
            </a:r>
            <a:br>
              <a:rPr lang="de-DE" sz="2000" dirty="0">
                <a:solidFill>
                  <a:schemeClr val="tx1"/>
                </a:solidFill>
              </a:rPr>
            </a:b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709048" y="5347389"/>
            <a:ext cx="4707275" cy="691277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sz="2000" dirty="0"/>
              <a:t>Anwenderbericht der Stadt Hessisch Oldendorf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48" y="201216"/>
            <a:ext cx="2457873" cy="19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2.1 Digitalisierung - Prozess vor Einführung DMS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550628" y="4195261"/>
            <a:ext cx="3678990" cy="2643739"/>
            <a:chOff x="5706931" y="1454551"/>
            <a:chExt cx="2586790" cy="2478505"/>
          </a:xfrm>
        </p:grpSpPr>
        <p:pic>
          <p:nvPicPr>
            <p:cNvPr id="7170" name="Picture 2" descr="Kurznotiz, Papier, Pin, Notizen, Post It, Leere, Mem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4" t="8522" r="14652" b="13674"/>
            <a:stretch/>
          </p:blipFill>
          <p:spPr bwMode="auto">
            <a:xfrm>
              <a:off x="5706931" y="1454551"/>
              <a:ext cx="2586790" cy="2478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hteck 2"/>
            <p:cNvSpPr/>
            <p:nvPr/>
          </p:nvSpPr>
          <p:spPr>
            <a:xfrm rot="21398077">
              <a:off x="6188558" y="1844229"/>
              <a:ext cx="1634537" cy="6059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3600" b="1" dirty="0">
                  <a:ln w="12700">
                    <a:solidFill>
                      <a:srgbClr val="3E3D2D">
                        <a:satMod val="155000"/>
                      </a:srgbClr>
                    </a:solidFill>
                    <a:prstDash val="solid"/>
                  </a:ln>
                  <a:solidFill>
                    <a:srgbClr val="FF0000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Probleme</a:t>
              </a:r>
            </a:p>
          </p:txBody>
        </p:sp>
      </p:grp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 Laufzeiten, Geldeingang beim Kreditor häufig erst nach 2 – 3 Wochen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Verlust von Skontoabzügen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 Überblick über ausstehende Rechnungen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Verlust von Rechnungen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Häufig doppelte Ablage, da keine 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Einsicht in Belege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 rot="21398077">
            <a:off x="9210704" y="5181509"/>
            <a:ext cx="2374491" cy="671238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36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Probleme</a:t>
            </a:r>
          </a:p>
        </p:txBody>
      </p:sp>
      <p:sp>
        <p:nvSpPr>
          <p:cNvPr id="12" name="Rechteck 11"/>
          <p:cNvSpPr/>
          <p:nvPr/>
        </p:nvSpPr>
        <p:spPr>
          <a:xfrm rot="21398077">
            <a:off x="9202877" y="5817463"/>
            <a:ext cx="2374491" cy="671238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36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Probleme</a:t>
            </a:r>
          </a:p>
        </p:txBody>
      </p:sp>
    </p:spTree>
    <p:extLst>
      <p:ext uri="{BB962C8B-B14F-4D97-AF65-F5344CB8AC3E}">
        <p14:creationId xmlns:p14="http://schemas.microsoft.com/office/powerpoint/2010/main" val="794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100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xfrm>
            <a:off x="0" y="-15875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09712" y="3657599"/>
            <a:ext cx="432048" cy="10081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286376" y="3805114"/>
            <a:ext cx="360040" cy="8605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101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102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DATEV </a:t>
            </a:r>
            <a:r>
              <a:rPr lang="de-DE" dirty="0" smtClean="0"/>
              <a:t>Rechnungswessen </a:t>
            </a:r>
            <a:r>
              <a:rPr lang="de-DE" dirty="0" err="1" smtClean="0"/>
              <a:t>Komunal</a:t>
            </a:r>
            <a:r>
              <a:rPr lang="de-DE" dirty="0" smtClean="0"/>
              <a:t> pro /</a:t>
            </a:r>
            <a:br>
              <a:rPr lang="de-DE" dirty="0" smtClean="0"/>
            </a:br>
            <a:r>
              <a:rPr lang="de-DE" dirty="0" err="1" smtClean="0"/>
              <a:t>SmartTransfer</a:t>
            </a:r>
            <a:endParaRPr lang="de-DE" dirty="0"/>
          </a:p>
        </p:txBody>
      </p:sp>
      <p:sp>
        <p:nvSpPr>
          <p:cNvPr id="5" name="Pfeil nach rechts 36"/>
          <p:cNvSpPr>
            <a:spLocks noChangeArrowheads="1"/>
          </p:cNvSpPr>
          <p:nvPr/>
        </p:nvSpPr>
        <p:spPr bwMode="auto">
          <a:xfrm>
            <a:off x="7021317" y="4947748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Datensatz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6" name="Pfeil nach rechts 36"/>
          <p:cNvSpPr>
            <a:spLocks noChangeArrowheads="1"/>
          </p:cNvSpPr>
          <p:nvPr/>
        </p:nvSpPr>
        <p:spPr bwMode="auto">
          <a:xfrm>
            <a:off x="7021678" y="1887496"/>
            <a:ext cx="1764000" cy="792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Datensatz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2" name="Pfeil nach rechts 36"/>
          <p:cNvSpPr>
            <a:spLocks noChangeArrowheads="1"/>
          </p:cNvSpPr>
          <p:nvPr/>
        </p:nvSpPr>
        <p:spPr bwMode="auto">
          <a:xfrm>
            <a:off x="2109912" y="1923492"/>
            <a:ext cx="1764000" cy="72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</a:rPr>
              <a:t>Papier- Belege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6200000">
            <a:off x="6430869" y="3838097"/>
            <a:ext cx="5760639" cy="791134"/>
          </a:xfrm>
          <a:prstGeom prst="roundRect">
            <a:avLst>
              <a:gd name="adj" fmla="val 119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0" tIns="46800" rIns="90000" bIns="46800" anchor="ctr" anchorCtr="0"/>
          <a:lstStyle/>
          <a:p>
            <a:pPr marL="274638" indent="-274638"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</a:rPr>
              <a:t>DATEV Rechnungswesen kommunal pro</a:t>
            </a:r>
          </a:p>
        </p:txBody>
      </p:sp>
      <p:sp>
        <p:nvSpPr>
          <p:cNvPr id="40" name="Pfeil nach rechts 36"/>
          <p:cNvSpPr>
            <a:spLocks noChangeArrowheads="1"/>
          </p:cNvSpPr>
          <p:nvPr/>
        </p:nvSpPr>
        <p:spPr bwMode="auto">
          <a:xfrm>
            <a:off x="2197141" y="4551704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err="1" smtClean="0">
                <a:solidFill>
                  <a:srgbClr val="000000"/>
                </a:solidFill>
              </a:rPr>
              <a:t>ZUGFeRD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5" name="Pfeil nach rechts 36"/>
          <p:cNvSpPr>
            <a:spLocks noChangeArrowheads="1"/>
          </p:cNvSpPr>
          <p:nvPr/>
        </p:nvSpPr>
        <p:spPr bwMode="auto">
          <a:xfrm>
            <a:off x="2197141" y="5379884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b="1" dirty="0" err="1" smtClean="0">
                <a:solidFill>
                  <a:srgbClr val="000000"/>
                </a:solidFill>
              </a:rPr>
              <a:t>XRechnung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47" name="Pfeil nach rechts 36"/>
          <p:cNvSpPr>
            <a:spLocks noChangeArrowheads="1"/>
          </p:cNvSpPr>
          <p:nvPr/>
        </p:nvSpPr>
        <p:spPr bwMode="auto">
          <a:xfrm>
            <a:off x="2128099" y="6188652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b="1" dirty="0" smtClean="0">
                <a:solidFill>
                  <a:srgbClr val="000000"/>
                </a:solidFill>
              </a:rPr>
              <a:t>CEN TC 434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52" name="Pfeil nach rechts 36"/>
          <p:cNvSpPr>
            <a:spLocks noChangeArrowheads="1"/>
          </p:cNvSpPr>
          <p:nvPr/>
        </p:nvSpPr>
        <p:spPr bwMode="auto">
          <a:xfrm>
            <a:off x="2197141" y="3687608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PDF ( E-Mail)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auto">
          <a:xfrm>
            <a:off x="4018124" y="1353344"/>
            <a:ext cx="2880000" cy="2001277"/>
          </a:xfrm>
          <a:prstGeom prst="roundRect">
            <a:avLst>
              <a:gd name="adj" fmla="val 1192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0" tIns="0" rIns="90000" bIns="46800" anchor="ctr"/>
          <a:lstStyle/>
          <a:p>
            <a:pPr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DATEV</a:t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>DMS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 rot="16200000">
            <a:off x="-1260000" y="3823200"/>
            <a:ext cx="5760640" cy="791134"/>
          </a:xfrm>
          <a:prstGeom prst="roundRect">
            <a:avLst>
              <a:gd name="adj" fmla="val 119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0" tIns="46800" rIns="90000" bIns="46800" anchor="ctr" anchorCtr="0"/>
          <a:lstStyle/>
          <a:p>
            <a:pPr marL="274638" indent="-274638"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Lieferanten</a:t>
            </a:r>
            <a:endParaRPr lang="de-DE" sz="2400" dirty="0">
              <a:solidFill>
                <a:srgbClr val="00000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016681" y="3513584"/>
            <a:ext cx="2881443" cy="3528392"/>
            <a:chOff x="3010136" y="1411369"/>
            <a:chExt cx="4140336" cy="5630607"/>
          </a:xfrm>
        </p:grpSpPr>
        <p:sp>
          <p:nvSpPr>
            <p:cNvPr id="31" name="AutoShape 8"/>
            <p:cNvSpPr>
              <a:spLocks noChangeArrowheads="1"/>
            </p:cNvSpPr>
            <p:nvPr/>
          </p:nvSpPr>
          <p:spPr bwMode="auto">
            <a:xfrm>
              <a:off x="3010136" y="1411369"/>
              <a:ext cx="4140336" cy="5630607"/>
            </a:xfrm>
            <a:prstGeom prst="roundRect">
              <a:avLst>
                <a:gd name="adj" fmla="val 11926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lIns="0" tIns="72000" rIns="90000" bIns="46800" anchor="t"/>
            <a:lstStyle/>
            <a:p>
              <a:pPr algn="ctr" defTabSz="1177925" fontAlgn="base">
                <a:spcBef>
                  <a:spcPts val="1200"/>
                </a:spcBef>
                <a:spcAft>
                  <a:spcPct val="0"/>
                </a:spcAft>
              </a:pPr>
              <a:r>
                <a:rPr lang="de-DE" sz="2000" dirty="0" smtClean="0">
                  <a:solidFill>
                    <a:srgbClr val="000000"/>
                  </a:solidFill>
                </a:rPr>
                <a:t>DATEV </a:t>
              </a:r>
              <a:r>
                <a:rPr lang="de-DE" sz="2000" dirty="0" err="1">
                  <a:solidFill>
                    <a:srgbClr val="000000"/>
                  </a:solidFill>
                </a:rPr>
                <a:t>SmartTransfer</a:t>
              </a:r>
              <a:r>
                <a:rPr lang="de-DE" sz="2800" dirty="0" smtClean="0">
                  <a:solidFill>
                    <a:srgbClr val="000000"/>
                  </a:solidFill>
                </a:rPr>
                <a:t/>
              </a:r>
              <a:br>
                <a:rPr lang="de-DE" sz="2800" dirty="0" smtClean="0">
                  <a:solidFill>
                    <a:srgbClr val="000000"/>
                  </a:solidFill>
                </a:rPr>
              </a:br>
              <a:r>
                <a:rPr lang="de-DE" sz="2400" dirty="0" smtClean="0">
                  <a:solidFill>
                    <a:srgbClr val="000000"/>
                  </a:solidFill>
                </a:rPr>
                <a:t/>
              </a:r>
              <a:br>
                <a:rPr lang="de-DE" sz="2400" dirty="0" smtClean="0">
                  <a:solidFill>
                    <a:srgbClr val="000000"/>
                  </a:solidFill>
                </a:rPr>
              </a:br>
              <a:r>
                <a:rPr lang="de-DE" sz="2400" dirty="0" smtClean="0">
                  <a:solidFill>
                    <a:srgbClr val="000000"/>
                  </a:solidFill>
                </a:rPr>
                <a:t/>
              </a:r>
              <a:br>
                <a:rPr lang="de-DE" sz="2400" dirty="0" smtClean="0">
                  <a:solidFill>
                    <a:srgbClr val="000000"/>
                  </a:solidFill>
                </a:rPr>
              </a:br>
              <a:r>
                <a:rPr lang="de-DE" sz="2400" dirty="0" smtClean="0">
                  <a:solidFill>
                    <a:srgbClr val="000000"/>
                  </a:solidFill>
                </a:rPr>
                <a:t/>
              </a:r>
              <a:br>
                <a:rPr lang="de-DE" sz="2400" dirty="0" smtClean="0">
                  <a:solidFill>
                    <a:srgbClr val="000000"/>
                  </a:solidFill>
                </a:rPr>
              </a:br>
              <a:r>
                <a:rPr lang="de-DE" sz="2400" dirty="0" smtClean="0">
                  <a:solidFill>
                    <a:srgbClr val="000000"/>
                  </a:solidFill>
                </a:rPr>
                <a:t/>
              </a:r>
              <a:br>
                <a:rPr lang="de-DE" sz="2400" dirty="0" smtClean="0">
                  <a:solidFill>
                    <a:srgbClr val="000000"/>
                  </a:solidFill>
                </a:rPr>
              </a:br>
              <a:endParaRPr lang="de-DE" sz="2400" dirty="0" smtClean="0">
                <a:solidFill>
                  <a:srgbClr val="000000"/>
                </a:solidFill>
              </a:endParaRPr>
            </a:p>
            <a:p>
              <a:pPr algn="ctr" defTabSz="1177925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800" dirty="0" smtClean="0">
                  <a:solidFill>
                    <a:srgbClr val="000000"/>
                  </a:solidFill>
                </a:rPr>
                <a:t/>
              </a:r>
              <a:br>
                <a:rPr lang="de-DE" sz="1800" dirty="0" smtClean="0">
                  <a:solidFill>
                    <a:srgbClr val="000000"/>
                  </a:solidFill>
                </a:rPr>
              </a:br>
              <a:endParaRPr lang="de-DE" sz="1800" dirty="0">
                <a:solidFill>
                  <a:srgbClr val="000000"/>
                </a:solidFill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675" y="2289448"/>
              <a:ext cx="3419257" cy="1925081"/>
            </a:xfrm>
            <a:prstGeom prst="rect">
              <a:avLst/>
            </a:prstGeom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9"/>
            <a:stretch/>
          </p:blipFill>
          <p:spPr bwMode="auto">
            <a:xfrm>
              <a:off x="3403863" y="4346243"/>
              <a:ext cx="3368951" cy="1975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Pfeil nach oben und unten 33"/>
            <p:cNvSpPr/>
            <p:nvPr/>
          </p:nvSpPr>
          <p:spPr>
            <a:xfrm>
              <a:off x="4782446" y="3787911"/>
              <a:ext cx="504056" cy="1080120"/>
            </a:xfrm>
            <a:prstGeom prst="upDownArrow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none" lIns="70873" tIns="36853" rIns="70873" bIns="36853" anchor="ctr"/>
            <a:lstStyle/>
            <a:p>
              <a:pPr algn="ctr" defTabSz="11771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 smtClean="0">
                  <a:solidFill>
                    <a:srgbClr val="000000"/>
                  </a:solidFill>
                </a:rPr>
                <a:t>PEP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3403863" y="6465912"/>
              <a:ext cx="3368951" cy="360040"/>
            </a:xfrm>
            <a:prstGeom prst="rect">
              <a:avLst/>
            </a:prstGeom>
            <a:solidFill>
              <a:srgbClr val="D5E7B9"/>
            </a:solidFill>
            <a:ln>
              <a:solidFill>
                <a:srgbClr val="8CD1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600" dirty="0" smtClean="0">
                  <a:solidFill>
                    <a:srgbClr val="000000"/>
                  </a:solidFill>
                </a:rPr>
                <a:t>DCO-Schnittstelle</a:t>
              </a:r>
            </a:p>
          </p:txBody>
        </p:sp>
      </p:grpSp>
      <p:sp>
        <p:nvSpPr>
          <p:cNvPr id="19" name="Pfeil nach rechts 36"/>
          <p:cNvSpPr>
            <a:spLocks noChangeArrowheads="1"/>
          </p:cNvSpPr>
          <p:nvPr/>
        </p:nvSpPr>
        <p:spPr bwMode="auto">
          <a:xfrm rot="16200000">
            <a:off x="5122471" y="2833013"/>
            <a:ext cx="606072" cy="72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4" y="-12115"/>
            <a:ext cx="12980567" cy="758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Einführungsszenarien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de-DE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Szenario </a:t>
            </a:r>
            <a:r>
              <a:rPr lang="de-DE" dirty="0"/>
              <a:t>1 : </a:t>
            </a:r>
          </a:p>
          <a:p>
            <a:pPr marL="702537" lvl="1" indent="-342900">
              <a:spcAft>
                <a:spcPts val="600"/>
              </a:spcAft>
              <a:defRPr/>
            </a:pPr>
            <a:r>
              <a:rPr lang="de-DE" dirty="0" smtClean="0"/>
              <a:t>Einstiegsberatung Digitale Agenda (1-2 Manntage)</a:t>
            </a:r>
            <a:endParaRPr lang="de-DE" dirty="0"/>
          </a:p>
          <a:p>
            <a:pPr marL="702537" lvl="1" indent="-342900">
              <a:spcAft>
                <a:spcPts val="600"/>
              </a:spcAft>
              <a:defRPr/>
            </a:pPr>
            <a:r>
              <a:rPr lang="de-DE" dirty="0" smtClean="0"/>
              <a:t>Konzeption </a:t>
            </a:r>
            <a:r>
              <a:rPr lang="de-DE" dirty="0"/>
              <a:t>(3-4 Manntage)</a:t>
            </a:r>
          </a:p>
          <a:p>
            <a:pPr marL="817562" lvl="2" indent="-342900"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ym typeface="Wingdings" panose="05000000000000000000" pitchFamily="2" charset="2"/>
              </a:rPr>
              <a:t>Individueller </a:t>
            </a:r>
            <a:r>
              <a:rPr lang="de-DE" dirty="0">
                <a:sym typeface="Wingdings" panose="05000000000000000000" pitchFamily="2" charset="2"/>
              </a:rPr>
              <a:t>Projektablauf mit individuell angepasstem </a:t>
            </a:r>
            <a:r>
              <a:rPr lang="de-DE" dirty="0" smtClean="0">
                <a:sym typeface="Wingdings" panose="05000000000000000000" pitchFamily="2" charset="2"/>
              </a:rPr>
              <a:t>Angebot</a:t>
            </a:r>
            <a:endParaRPr lang="de-DE" dirty="0"/>
          </a:p>
          <a:p>
            <a:pPr>
              <a:defRPr/>
            </a:pPr>
            <a:r>
              <a:rPr lang="de-DE" dirty="0"/>
              <a:t>Szenario 2:</a:t>
            </a:r>
          </a:p>
          <a:p>
            <a:pPr lvl="1">
              <a:spcAft>
                <a:spcPts val="600"/>
              </a:spcAft>
              <a:defRPr/>
            </a:pPr>
            <a:r>
              <a:rPr lang="de-DE" dirty="0"/>
              <a:t>Standard-Angebot nach benötigten Szenarien</a:t>
            </a:r>
          </a:p>
          <a:p>
            <a:pPr marL="817562" lvl="2" indent="-342900"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ym typeface="Wingdings" panose="05000000000000000000" pitchFamily="2" charset="2"/>
              </a:rPr>
              <a:t>Public </a:t>
            </a:r>
            <a:r>
              <a:rPr lang="de-DE" dirty="0" err="1" smtClean="0">
                <a:sym typeface="Wingdings" panose="05000000000000000000" pitchFamily="2" charset="2"/>
              </a:rPr>
              <a:t>Sector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DMS-Standardprojekt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pPr>
              <a:defRPr/>
            </a:pPr>
            <a:fld id="{BD979D36-52B0-472A-9542-DE42B08BF0A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Einstiegsberatung</a:t>
            </a:r>
            <a:endParaRPr lang="de-DE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defTabSz="1160463">
              <a:spcBef>
                <a:spcPct val="50000"/>
              </a:spcBef>
            </a:pPr>
            <a:r>
              <a:rPr lang="de-DE" sz="2000" dirty="0" smtClean="0">
                <a:ea typeface="Verdana" pitchFamily="34" charset="0"/>
                <a:cs typeface="Verdana" pitchFamily="34" charset="0"/>
              </a:rPr>
              <a:t>DATEV Konzeption</a:t>
            </a:r>
            <a:endParaRPr lang="de-DE" sz="20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None/>
            </a:pPr>
            <a:r>
              <a:rPr lang="de-DE" dirty="0" smtClean="0"/>
              <a:t>… individuelle </a:t>
            </a:r>
            <a:r>
              <a:rPr lang="de-DE" dirty="0"/>
              <a:t>Beratung durch DATEV-Consulting vor Ort in der </a:t>
            </a:r>
            <a:r>
              <a:rPr lang="de-DE" dirty="0" smtClean="0"/>
              <a:t>Verwaltung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Identifikation </a:t>
            </a:r>
            <a:r>
              <a:rPr lang="de-DE" dirty="0"/>
              <a:t>der Ausgangssituation in der </a:t>
            </a:r>
            <a:r>
              <a:rPr lang="de-DE" dirty="0" smtClean="0"/>
              <a:t>Verwaltung</a:t>
            </a:r>
            <a:endParaRPr lang="de-DE" dirty="0"/>
          </a:p>
          <a:p>
            <a:pPr algn="just">
              <a:spcAft>
                <a:spcPts val="600"/>
              </a:spcAft>
              <a:defRPr/>
            </a:pPr>
            <a:r>
              <a:rPr lang="de-DE" dirty="0"/>
              <a:t>Definition der Zielsetzung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/>
              <a:t>Definition relevanter „papiergebundener“ Prozesse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/>
              <a:t>Definition der technischen Ausstattung (Server, Arbeitsplätze, Scanner)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/>
              <a:t>Erstellung eines Projektplans zur Einführung, inklusive der zu erwartenden </a:t>
            </a:r>
            <a:r>
              <a:rPr lang="de-DE" dirty="0" smtClean="0"/>
              <a:t>Kosten</a:t>
            </a:r>
          </a:p>
          <a:p>
            <a:pPr algn="just"/>
            <a:endParaRPr lang="de-DE" sz="2000" dirty="0"/>
          </a:p>
          <a:p>
            <a:pPr algn="just"/>
            <a:endParaRPr lang="de-DE" sz="2000" i="1" u="sng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106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548" y="201600"/>
            <a:ext cx="11521451" cy="1224000"/>
          </a:xfrm>
        </p:spPr>
        <p:txBody>
          <a:bodyPr/>
          <a:lstStyle/>
          <a:p>
            <a:pPr defTabSz="1160463">
              <a:spcBef>
                <a:spcPct val="50000"/>
              </a:spcBef>
            </a:pPr>
            <a:r>
              <a:rPr lang="de-DE" sz="3600" dirty="0">
                <a:ea typeface="Verdana" pitchFamily="34" charset="0"/>
                <a:cs typeface="Verdana" pitchFamily="34" charset="0"/>
              </a:rPr>
              <a:t>Umsetzung eines elektronischen Rechnungsworkflow mit DATEV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de-DE" sz="2000" kern="1200" dirty="0" smtClean="0">
                <a:ea typeface="Verdana" pitchFamily="34" charset="0"/>
                <a:cs typeface="Verdana" pitchFamily="34" charset="0"/>
              </a:rPr>
              <a:t>Welche Einsatzszenarien sind für den ersten Schritt sinnvoll?</a:t>
            </a:r>
            <a:endParaRPr lang="de-DE" sz="2000" kern="1200" dirty="0">
              <a:ea typeface="Verdana" pitchFamily="34" charset="0"/>
              <a:cs typeface="Verdana" pitchFamily="34" charset="0"/>
            </a:endParaRPr>
          </a:p>
          <a:p>
            <a:pPr marL="263525" lvl="1" indent="0">
              <a:buClr>
                <a:srgbClr val="8CD250"/>
              </a:buClr>
              <a:buNone/>
            </a:pPr>
            <a:endParaRPr lang="de-DE" dirty="0" smtClean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>
          <a:xfrm>
            <a:off x="381600" y="2145432"/>
            <a:ext cx="11017344" cy="4968648"/>
          </a:xfrm>
        </p:spPr>
        <p:txBody>
          <a:bodyPr/>
          <a:lstStyle/>
          <a:p>
            <a:pPr algn="just"/>
            <a:r>
              <a:rPr lang="de-DE" u="sng" dirty="0" smtClean="0"/>
              <a:t>E-Rechnung </a:t>
            </a:r>
            <a:endParaRPr lang="de-DE" dirty="0"/>
          </a:p>
          <a:p>
            <a:pPr lvl="1" algn="just">
              <a:spcAft>
                <a:spcPts val="600"/>
              </a:spcAft>
            </a:pPr>
            <a:r>
              <a:rPr lang="de-DE" dirty="0"/>
              <a:t>Mit Einbindung Mittelbewirtschaftung</a:t>
            </a:r>
          </a:p>
          <a:p>
            <a:pPr lvl="1" algn="just">
              <a:spcAft>
                <a:spcPts val="1800"/>
              </a:spcAft>
            </a:pPr>
            <a:r>
              <a:rPr lang="de-DE" dirty="0"/>
              <a:t>Ohne Einbindung </a:t>
            </a:r>
            <a:r>
              <a:rPr lang="de-DE" dirty="0" smtClean="0"/>
              <a:t>Mittelbewirtschaftung</a:t>
            </a:r>
            <a:endParaRPr lang="de-DE" dirty="0"/>
          </a:p>
          <a:p>
            <a:pPr algn="just"/>
            <a:r>
              <a:rPr lang="de-DE" i="1" dirty="0"/>
              <a:t>„</a:t>
            </a:r>
            <a:r>
              <a:rPr lang="de-DE" i="1" u="sng" dirty="0"/>
              <a:t>Digitale“ Steuer- bzw. Bürgerakte</a:t>
            </a:r>
          </a:p>
          <a:p>
            <a:pPr lvl="1" algn="just">
              <a:spcAft>
                <a:spcPts val="600"/>
              </a:spcAft>
            </a:pPr>
            <a:r>
              <a:rPr lang="de-DE" dirty="0"/>
              <a:t>Anbindung </a:t>
            </a:r>
            <a:r>
              <a:rPr lang="de-DE" dirty="0" smtClean="0"/>
              <a:t>z.B. </a:t>
            </a:r>
            <a:r>
              <a:rPr lang="de-DE" dirty="0"/>
              <a:t>Kommunale Abgabe pro, </a:t>
            </a:r>
            <a:r>
              <a:rPr lang="de-DE" dirty="0" smtClean="0"/>
              <a:t>Rechnungswesen </a:t>
            </a:r>
            <a:r>
              <a:rPr lang="de-DE" dirty="0"/>
              <a:t>kommunal pro, Forderungswesen pro, </a:t>
            </a:r>
            <a:r>
              <a:rPr lang="de-DE" dirty="0" smtClean="0"/>
              <a:t>LODAS</a:t>
            </a:r>
            <a:endParaRPr lang="de-DE" dirty="0"/>
          </a:p>
          <a:p>
            <a:pPr lvl="1" algn="just">
              <a:spcAft>
                <a:spcPts val="1800"/>
              </a:spcAft>
            </a:pPr>
            <a:r>
              <a:rPr lang="de-DE" dirty="0" smtClean="0"/>
              <a:t>Altdatenbestandsübernahme</a:t>
            </a:r>
            <a:endParaRPr lang="de-DE" dirty="0"/>
          </a:p>
          <a:p>
            <a:pPr algn="just"/>
            <a:r>
              <a:rPr lang="de-DE" u="sng"/>
              <a:t>Kombination </a:t>
            </a:r>
            <a:r>
              <a:rPr lang="de-DE" u="sng" smtClean="0"/>
              <a:t>der </a:t>
            </a:r>
            <a:r>
              <a:rPr lang="de-DE" u="sng" dirty="0" smtClean="0"/>
              <a:t>Szenarien</a:t>
            </a:r>
            <a:endParaRPr lang="de-DE" u="sng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107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 was kommt am Schluss raus?</a:t>
            </a:r>
            <a:endParaRPr lang="de-DE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defTabSz="1160463">
              <a:spcBef>
                <a:spcPct val="50000"/>
              </a:spcBef>
            </a:pPr>
            <a:r>
              <a:rPr lang="de-DE" sz="2000" dirty="0">
                <a:ea typeface="Verdana" pitchFamily="34" charset="0"/>
                <a:cs typeface="Verdana" pitchFamily="34" charset="0"/>
              </a:rPr>
              <a:t>Umsetzung eines elektronischen Rechnungsworkflow mit DATEV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Vorgaben der „e-</a:t>
            </a:r>
            <a:r>
              <a:rPr lang="de-DE" dirty="0" err="1" smtClean="0"/>
              <a:t>Government</a:t>
            </a:r>
            <a:r>
              <a:rPr lang="de-DE" dirty="0" smtClean="0"/>
              <a:t>-Gesetze“ erfüllt </a:t>
            </a:r>
            <a:endParaRPr lang="de-DE" dirty="0"/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Vorgaben der EU-Richtlinie erfüllt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Buchungsprozess beschleunigt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Fachbereiche eingebunden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Liquidität verbessert</a:t>
            </a:r>
            <a:endParaRPr lang="de-DE" dirty="0"/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Ineffektive Prozesse beseitigt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Neue Dienstleistungen für Bürger und Wirtschaft verfügbar</a:t>
            </a:r>
            <a:endParaRPr lang="de-DE" dirty="0"/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Früher Feierabend</a:t>
            </a:r>
          </a:p>
          <a:p>
            <a:pPr marL="0" indent="0" algn="just">
              <a:spcAft>
                <a:spcPts val="600"/>
              </a:spcAft>
              <a:buNone/>
              <a:defRPr/>
            </a:pPr>
            <a:endParaRPr lang="de-DE" sz="2000" dirty="0"/>
          </a:p>
          <a:p>
            <a:pPr algn="just"/>
            <a:endParaRPr lang="de-DE" sz="2000" i="1" u="sng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108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Dokumentenmanagement </a:t>
            </a:r>
            <a:r>
              <a:rPr lang="de-DE" dirty="0"/>
              <a:t>mit DATEV DMS </a:t>
            </a:r>
            <a:r>
              <a:rPr lang="de-DE" dirty="0" smtClean="0"/>
              <a:t>pro </a:t>
            </a:r>
            <a:br>
              <a:rPr lang="de-DE" dirty="0" smtClean="0"/>
            </a:br>
            <a:r>
              <a:rPr lang="de-DE" dirty="0" smtClean="0"/>
              <a:t>Was ist zu tun? </a:t>
            </a:r>
            <a:endParaRPr lang="de-DE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de-DE" sz="2000" dirty="0">
                <a:ea typeface="Verdana" pitchFamily="34" charset="0"/>
                <a:cs typeface="Verdana" pitchFamily="34" charset="0"/>
              </a:rPr>
              <a:t>Ihre Ansprechpartner: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kern="1200" dirty="0" smtClean="0">
              <a:solidFill>
                <a:srgbClr val="006600"/>
              </a:solidFill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2000" dirty="0" smtClean="0">
                <a:ea typeface="Verdana" pitchFamily="34" charset="0"/>
                <a:cs typeface="Verdana" pitchFamily="34" charset="0"/>
              </a:rPr>
              <a:t>DATEV </a:t>
            </a:r>
            <a:r>
              <a:rPr lang="de-DE" sz="2000" dirty="0">
                <a:ea typeface="Verdana" pitchFamily="34" charset="0"/>
                <a:cs typeface="Verdana" pitchFamily="34" charset="0"/>
              </a:rPr>
              <a:t>Public </a:t>
            </a:r>
            <a:r>
              <a:rPr lang="de-DE" sz="2000" dirty="0" err="1">
                <a:ea typeface="Verdana" pitchFamily="34" charset="0"/>
                <a:cs typeface="Verdana" pitchFamily="34" charset="0"/>
              </a:rPr>
              <a:t>Sector</a:t>
            </a:r>
            <a:r>
              <a:rPr lang="de-DE" sz="2000" dirty="0">
                <a:ea typeface="Verdana" pitchFamily="34" charset="0"/>
                <a:cs typeface="Verdana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de-DE" sz="2000" dirty="0" smtClean="0"/>
              <a:t>Herr </a:t>
            </a:r>
            <a:r>
              <a:rPr lang="de-DE" sz="2000" dirty="0"/>
              <a:t>Markus Munz</a:t>
            </a:r>
          </a:p>
          <a:p>
            <a:pPr>
              <a:spcAft>
                <a:spcPts val="600"/>
              </a:spcAft>
            </a:pPr>
            <a:r>
              <a:rPr lang="de-DE" sz="2000" dirty="0"/>
              <a:t>oder Ihr </a:t>
            </a:r>
            <a:r>
              <a:rPr lang="de-DE" sz="2000" dirty="0" smtClean="0"/>
              <a:t>Kundenberater</a:t>
            </a:r>
            <a:endParaRPr lang="de-DE" sz="200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109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1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1163008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2.2 Digitalisierung - Prozess nach Einführung DMS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263106" y="2188345"/>
            <a:ext cx="8786388" cy="4305872"/>
            <a:chOff x="1591246" y="2051572"/>
            <a:chExt cx="6177929" cy="4036755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591246" y="2051572"/>
              <a:ext cx="5961518" cy="3711101"/>
              <a:chOff x="1591246" y="2051572"/>
              <a:chExt cx="5961518" cy="3711101"/>
            </a:xfrm>
          </p:grpSpPr>
          <p:pic>
            <p:nvPicPr>
              <p:cNvPr id="4098" name="Picture 2" descr="Briefe, Schreiben, Kommunikation, Grüße, Papi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0967" y="2924944"/>
                <a:ext cx="3287035" cy="28377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6" name="Rechteck 5"/>
              <p:cNvSpPr/>
              <p:nvPr/>
            </p:nvSpPr>
            <p:spPr>
              <a:xfrm>
                <a:off x="1591246" y="2051572"/>
                <a:ext cx="5961518" cy="51937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1161067"/>
                <a:r>
                  <a:rPr lang="de-DE" sz="3000" b="1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Tag 1: Posteingang, Scan &amp; </a:t>
                </a:r>
                <a:r>
                  <a:rPr lang="de-DE" sz="3000" b="1" dirty="0" err="1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Verschlagworten</a:t>
                </a:r>
                <a:endParaRPr lang="de-DE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</p:grpSp>
        <p:pic>
          <p:nvPicPr>
            <p:cNvPr id="28" name="Picture 4" descr="http://www.precisionroller.com/img/models/sharp-mx-5140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23" y="3580048"/>
              <a:ext cx="3168352" cy="250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ieren 28"/>
          <p:cNvGrpSpPr/>
          <p:nvPr/>
        </p:nvGrpSpPr>
        <p:grpSpPr>
          <a:xfrm>
            <a:off x="2803752" y="2188343"/>
            <a:ext cx="7806944" cy="3834921"/>
            <a:chOff x="1971387" y="2051572"/>
            <a:chExt cx="5489258" cy="3595238"/>
          </a:xfrm>
        </p:grpSpPr>
        <p:sp>
          <p:nvSpPr>
            <p:cNvPr id="9" name="Rechteck 8"/>
            <p:cNvSpPr/>
            <p:nvPr/>
          </p:nvSpPr>
          <p:spPr>
            <a:xfrm>
              <a:off x="1971387" y="2051572"/>
              <a:ext cx="5489258" cy="6780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4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2: Rechnungsbearbeitung</a:t>
              </a:r>
            </a:p>
          </p:txBody>
        </p:sp>
        <p:pic>
          <p:nvPicPr>
            <p:cNvPr id="9220" name="Picture 4" descr="Pc, Computer, Bildschirm, Desktop-Computer, Unternehm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71" y="2759458"/>
              <a:ext cx="4351425" cy="28873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31" name="Gruppieren 30"/>
          <p:cNvGrpSpPr/>
          <p:nvPr/>
        </p:nvGrpSpPr>
        <p:grpSpPr>
          <a:xfrm>
            <a:off x="1956564" y="2194636"/>
            <a:ext cx="9501319" cy="3952215"/>
            <a:chOff x="1375708" y="2057470"/>
            <a:chExt cx="6680615" cy="3705202"/>
          </a:xfrm>
        </p:grpSpPr>
        <p:pic>
          <p:nvPicPr>
            <p:cNvPr id="9222" name="Picture 6" descr="Arbeitsplatz, Home Office, Computer, Kaffee Hafer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71" y="2751773"/>
              <a:ext cx="4467485" cy="30108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30" name="Rechteck 29"/>
            <p:cNvSpPr/>
            <p:nvPr/>
          </p:nvSpPr>
          <p:spPr>
            <a:xfrm>
              <a:off x="1375708" y="2057470"/>
              <a:ext cx="6680615" cy="6780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4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3: Anordnen, Buchen, Auszahlen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648532" y="2121431"/>
            <a:ext cx="6117379" cy="3776142"/>
            <a:chOff x="2632392" y="2164592"/>
            <a:chExt cx="4301282" cy="3540133"/>
          </a:xfrm>
        </p:grpSpPr>
        <p:pic>
          <p:nvPicPr>
            <p:cNvPr id="26" name="Picture 4" descr="Uhr, Termin, Euro, Geld, Währung, Geldschein, Banknot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715" y="2908846"/>
              <a:ext cx="3727838" cy="27958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5" name="Rechteck 24"/>
            <p:cNvSpPr/>
            <p:nvPr/>
          </p:nvSpPr>
          <p:spPr>
            <a:xfrm>
              <a:off x="2632392" y="2164592"/>
              <a:ext cx="4301282" cy="822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5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4: Geldtransfer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9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2.2 Digitalisierung - Prozess nach Einführung DMS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Deutliche Zeitersparnis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Kontrolle &amp; Controlling-Möglichkeit in der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FiBu</a:t>
            </a: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Kostenersparnis durch: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Skontoabzug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Vermeidung von Mahngebühren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Kopierkosten für doppelte Ablage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 descr="Tu Es Einfach, Erinnerung, Post-Hinweis, Aufkleb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105" y="4702443"/>
            <a:ext cx="3596322" cy="26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and, Wie, Daumen, Bis, Bestätigen, Ordnung, Geh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910" y="6499516"/>
            <a:ext cx="563593" cy="4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3.1 Eingesetzte Softwarekomponenten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DATEV Einführung im Jahr 2009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Anfänglich Nutzung des Programmteils „Belege online“ 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heute verfügbar, aber nicht nach DMS übertragen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177008" y="181419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alender, Termine, 2009, Jahr, Dezember, Monate,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20" y="1046111"/>
            <a:ext cx="2122270" cy="13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53" y="4502494"/>
            <a:ext cx="7680853" cy="165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3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3.1 Eingesetzte Softwarekomponenten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074597" y="1737387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098713" y="1967814"/>
            <a:ext cx="9394894" cy="3013748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/>
          <a:p>
            <a:pPr marL="435400" indent="-348320" defTabSz="1161067">
              <a:spcBef>
                <a:spcPct val="20000"/>
              </a:spcBef>
              <a:buSzPct val="76000"/>
              <a:buFont typeface="Wingdings 2" pitchFamily="18" charset="2"/>
              <a:buChar char=""/>
            </a:pPr>
            <a:r>
              <a:rPr 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Mitarbeiter hatten keinen Zugriff </a:t>
            </a:r>
          </a:p>
          <a:p>
            <a:pPr marL="435400" indent="-348320" defTabSz="1161067">
              <a:spcBef>
                <a:spcPct val="20000"/>
              </a:spcBef>
              <a:buSzPct val="76000"/>
              <a:buFont typeface="Wingdings 2" pitchFamily="18" charset="2"/>
              <a:buChar char=""/>
            </a:pPr>
            <a:r>
              <a:rPr 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Mitarbeiter der Finanzbuchhaltung konnten über DATEV Rechnungswesen Belege online einsehen:</a:t>
            </a:r>
          </a:p>
          <a:p>
            <a:pPr marL="435400" indent="-348320" defTabSz="1161067">
              <a:spcBef>
                <a:spcPct val="20000"/>
              </a:spcBef>
              <a:buClr>
                <a:srgbClr val="FFFF00"/>
              </a:buClr>
              <a:buSzPct val="76000"/>
              <a:buFont typeface="Wingdings 2" pitchFamily="18" charset="2"/>
              <a:buChar char=""/>
            </a:pPr>
            <a:endParaRPr lang="de-DE" sz="3000" dirty="0">
              <a:solidFill>
                <a:srgbClr val="3E3D2D"/>
              </a:solidFill>
            </a:endParaRPr>
          </a:p>
          <a:p>
            <a:pPr marL="435400" indent="-348320" defTabSz="1161067">
              <a:spcBef>
                <a:spcPct val="20000"/>
              </a:spcBef>
              <a:buClr>
                <a:srgbClr val="FFFF00"/>
              </a:buClr>
              <a:buSzPct val="76000"/>
              <a:buFont typeface="Wingdings 2" pitchFamily="18" charset="2"/>
              <a:buChar char=""/>
            </a:pPr>
            <a:endParaRPr lang="de-DE" sz="3000" dirty="0">
              <a:solidFill>
                <a:srgbClr val="3E3D2D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27" y="4247881"/>
            <a:ext cx="2777067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38" y="4247880"/>
            <a:ext cx="2711202" cy="2143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Vergangenheit Installation auf Mitarbeiter-PC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DMS erfordert entweder ASP-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gearbeitet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Windows-Terminal-Server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Entscheidung pro Windows-Terminal-Server-Lösung!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86654" y="1046111"/>
            <a:ext cx="10548540" cy="487595"/>
          </a:xfrm>
          <a:prstGeom prst="rect">
            <a:avLst/>
          </a:prstGeom>
        </p:spPr>
        <p:txBody>
          <a:bodyPr vert="horz" lIns="116107" tIns="58053" rIns="116107" bIns="58053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3.2 Technische Umsetzung</a:t>
            </a:r>
          </a:p>
        </p:txBody>
      </p:sp>
      <p:pic>
        <p:nvPicPr>
          <p:cNvPr id="2050" name="Picture 2" descr="Symbol, Symbole, Windows, Icon-Fenster, Pc, Compu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923" y="4185814"/>
            <a:ext cx="3199273" cy="23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uternetzwerk, Netzwerk, Computer,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86" y="4281011"/>
            <a:ext cx="2122615" cy="20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Vorteile: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nur auf Terminalserver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Deutliche Geschwindigkeitsvorteile bei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anderen DATEV-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Programmen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86654" y="1046111"/>
            <a:ext cx="10548540" cy="487595"/>
          </a:xfrm>
          <a:prstGeom prst="rect">
            <a:avLst/>
          </a:prstGeom>
        </p:spPr>
        <p:txBody>
          <a:bodyPr vert="horz" lIns="116107" tIns="58053" rIns="116107" bIns="58053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3.2 Technische Umsetzung</a:t>
            </a:r>
          </a:p>
        </p:txBody>
      </p:sp>
      <p:pic>
        <p:nvPicPr>
          <p:cNvPr id="3074" name="Picture 2" descr="Update, Upgrade, Aktualisieren, Tafel, Aktualisieru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81" y="4348878"/>
            <a:ext cx="5230726" cy="1785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432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Voraussetzung: Großkopierer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(derzeit Model Sharp 5140n), welcher die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Funktion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Scan2Mail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beherrscht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86654" y="1046111"/>
            <a:ext cx="10548540" cy="487595"/>
          </a:xfrm>
          <a:prstGeom prst="rect">
            <a:avLst/>
          </a:prstGeom>
        </p:spPr>
        <p:txBody>
          <a:bodyPr vert="horz" lIns="116107" tIns="58053" rIns="116107" bIns="58053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3.2 Technische Umsetzung</a:t>
            </a:r>
          </a:p>
        </p:txBody>
      </p:sp>
      <p:pic>
        <p:nvPicPr>
          <p:cNvPr id="8" name="Picture 4" descr="http://www.precisionroller.com/img/models/sharp-mx-5140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81" y="3350366"/>
            <a:ext cx="5325392" cy="316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3.2 Technische Umsetzung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1381831" y="1660578"/>
            <a:ext cx="9421847" cy="344490"/>
          </a:xfrm>
          <a:prstGeom prst="rect">
            <a:avLst/>
          </a:prstGeom>
        </p:spPr>
        <p:txBody>
          <a:bodyPr vert="horz" lIns="116107" tIns="58053" rIns="116107" bIns="58053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tatsächlicher Server, virtuell, zwei Windows- Terminal- Server- Verbindungen</a:t>
            </a:r>
          </a:p>
        </p:txBody>
      </p:sp>
      <p:pic>
        <p:nvPicPr>
          <p:cNvPr id="1026" name="Grafik 2" descr="cid:image001.png@01D2B9E8.D0BA57B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2"/>
          <a:stretch/>
        </p:blipFill>
        <p:spPr bwMode="auto">
          <a:xfrm>
            <a:off x="1853750" y="2005069"/>
            <a:ext cx="8847516" cy="458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2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 Blick ins Programm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1917571" y="213931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Zugriff auf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digitalisierte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Dokumente erfolgt entweder </a:t>
            </a: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DMS selbst über eine der Suchfunktionen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Rechnungswesen über den Beleglink (wie auch bei den Dokumenten aus „Belege online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der Mittelbewirtschaftung ebenfalls über den Beleglink</a:t>
            </a:r>
          </a:p>
          <a:p>
            <a:pPr marL="1137846" lvl="3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21" y="3260263"/>
            <a:ext cx="1679787" cy="99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5"/>
          <a:stretch/>
        </p:blipFill>
        <p:spPr bwMode="auto">
          <a:xfrm>
            <a:off x="3532470" y="4645406"/>
            <a:ext cx="5837449" cy="19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4080" y="1891005"/>
            <a:ext cx="9638851" cy="4330467"/>
          </a:xfrm>
        </p:spPr>
        <p:txBody>
          <a:bodyPr>
            <a:normAutofit fontScale="85000" lnSpcReduction="20000"/>
          </a:bodyPr>
          <a:lstStyle/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Benjamin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Hamfler, 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Verwaltungsbetriebswirt Stadt Hessisch Oldendorf,</a:t>
            </a:r>
          </a:p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Leitung Finanzbuchhaltung, </a:t>
            </a:r>
            <a:r>
              <a:rPr lang="de-D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stv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Fachdienstleiter FD Finanzen</a:t>
            </a:r>
          </a:p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Sascha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Tönsgöke, 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Verwaltungsfachangestellter Stadt Hessisch Oldendorf,</a:t>
            </a:r>
          </a:p>
          <a:p>
            <a:pPr marL="87080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 Steuerwesen, interner DATEV-Systembetreuer</a:t>
            </a:r>
          </a:p>
          <a:p>
            <a:pPr marL="87080" indent="0">
              <a:lnSpc>
                <a:spcPct val="12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Munz, 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80" indent="0">
              <a:lnSpc>
                <a:spcPct val="12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Vertrieb DATEV Public Sektor</a:t>
            </a:r>
          </a:p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endPara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484076" y="1096176"/>
            <a:ext cx="7066553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Zu unserer Person</a:t>
            </a:r>
          </a:p>
        </p:txBody>
      </p:sp>
    </p:spTree>
    <p:extLst>
      <p:ext uri="{BB962C8B-B14F-4D97-AF65-F5344CB8AC3E}">
        <p14:creationId xmlns:p14="http://schemas.microsoft.com/office/powerpoint/2010/main" val="406474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 Blick ins Programm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"/>
          <a:stretch/>
        </p:blipFill>
        <p:spPr bwMode="auto">
          <a:xfrm>
            <a:off x="152896" y="1942194"/>
            <a:ext cx="12699011" cy="509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/>
          <p:cNvCxnSpPr/>
          <p:nvPr/>
        </p:nvCxnSpPr>
        <p:spPr>
          <a:xfrm flipV="1">
            <a:off x="3634881" y="3487634"/>
            <a:ext cx="0" cy="777028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304970" y="4309122"/>
            <a:ext cx="2659826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Zu prüfende Belege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 flipV="1">
            <a:off x="869774" y="3650195"/>
            <a:ext cx="1638582" cy="1905867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2874196" y="5397678"/>
            <a:ext cx="2647002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Programmbereiche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9472331" y="4815737"/>
            <a:ext cx="1228937" cy="388514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6592767" y="5049399"/>
            <a:ext cx="2765623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Vertretungsregelung</a:t>
            </a:r>
          </a:p>
        </p:txBody>
      </p:sp>
    </p:spTree>
    <p:extLst>
      <p:ext uri="{BB962C8B-B14F-4D97-AF65-F5344CB8AC3E}">
        <p14:creationId xmlns:p14="http://schemas.microsoft.com/office/powerpoint/2010/main" val="31705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 Blick ins Programm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8"/>
          <a:stretch/>
        </p:blipFill>
        <p:spPr bwMode="auto">
          <a:xfrm>
            <a:off x="50483" y="1828444"/>
            <a:ext cx="12837979" cy="520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7321693" y="2826953"/>
            <a:ext cx="2229474" cy="230426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720407" y="2826955"/>
            <a:ext cx="4395877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Vom Sachbearbeiter zu kontieren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7424102" y="4351529"/>
            <a:ext cx="2133416" cy="81280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147101" y="6206529"/>
            <a:ext cx="2505938" cy="230426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381831" y="3441422"/>
            <a:ext cx="3891632" cy="3072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endParaRPr lang="de-DE" sz="2300">
              <a:solidFill>
                <a:prstClr val="white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869774" y="1905251"/>
            <a:ext cx="716880" cy="2457873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4613334" y="5999022"/>
            <a:ext cx="1478412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Speichern</a:t>
            </a:r>
          </a:p>
        </p:txBody>
      </p:sp>
      <p:sp>
        <p:nvSpPr>
          <p:cNvPr id="14" name="Rechteck 13"/>
          <p:cNvSpPr/>
          <p:nvPr/>
        </p:nvSpPr>
        <p:spPr>
          <a:xfrm>
            <a:off x="1428632" y="4374747"/>
            <a:ext cx="2563644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Rechnungsprüfung</a:t>
            </a:r>
          </a:p>
        </p:txBody>
      </p:sp>
      <p:sp>
        <p:nvSpPr>
          <p:cNvPr id="28" name="Rechteck 27"/>
          <p:cNvSpPr/>
          <p:nvPr/>
        </p:nvSpPr>
        <p:spPr>
          <a:xfrm>
            <a:off x="5034592" y="4252248"/>
            <a:ext cx="2808904" cy="732793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 err="1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Sachl</a:t>
            </a:r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+ </a:t>
            </a:r>
            <a:r>
              <a:rPr lang="de-DE" sz="2000" b="1" dirty="0" err="1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rechn</a:t>
            </a:r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</a:p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Richtigkeit feststellen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>
            <a:off x="4169769" y="5515252"/>
            <a:ext cx="3889104" cy="0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866307" y="5334690"/>
            <a:ext cx="2150070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Kommentarfeld</a:t>
            </a:r>
          </a:p>
        </p:txBody>
      </p:sp>
    </p:spTree>
    <p:extLst>
      <p:ext uri="{BB962C8B-B14F-4D97-AF65-F5344CB8AC3E}">
        <p14:creationId xmlns:p14="http://schemas.microsoft.com/office/powerpoint/2010/main" val="32504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4" grpId="0"/>
      <p:bldP spid="28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 bwMode="auto">
          <a:xfrm>
            <a:off x="46069" y="1814195"/>
            <a:ext cx="12908248" cy="52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 Blick ins Programm</a:t>
            </a:r>
          </a:p>
        </p:txBody>
      </p:sp>
      <p:pic>
        <p:nvPicPr>
          <p:cNvPr id="4" name="Picture 2" descr="Datei:Wappen-Hessisch Oldendorf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6360624" y="2198238"/>
            <a:ext cx="1882769" cy="1075319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8454193" y="1972558"/>
            <a:ext cx="1550548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Suchfelder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H="1">
            <a:off x="3532470" y="2735899"/>
            <a:ext cx="5837449" cy="1843405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9504398" y="2496242"/>
            <a:ext cx="1908017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Volltextsuche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1177010" y="4753533"/>
            <a:ext cx="421569" cy="162560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158085" y="4448604"/>
            <a:ext cx="1451161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Trefferliste</a:t>
            </a:r>
          </a:p>
        </p:txBody>
      </p:sp>
    </p:spTree>
    <p:extLst>
      <p:ext uri="{BB962C8B-B14F-4D97-AF65-F5344CB8AC3E}">
        <p14:creationId xmlns:p14="http://schemas.microsoft.com/office/powerpoint/2010/main" val="145552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50483" y="1889893"/>
            <a:ext cx="12903111" cy="52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 Blick ins Programm</a:t>
            </a:r>
          </a:p>
        </p:txBody>
      </p:sp>
      <p:pic>
        <p:nvPicPr>
          <p:cNvPr id="4" name="Picture 2" descr="Datei:Wappen-Hessisch Oldendorf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2918003" y="2496244"/>
            <a:ext cx="3174753" cy="935201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5528533" y="2153459"/>
            <a:ext cx="6547107" cy="425016"/>
          </a:xfrm>
          <a:prstGeom prst="rect">
            <a:avLst/>
          </a:prstGeom>
          <a:noFill/>
        </p:spPr>
        <p:txBody>
          <a:bodyPr wrap="none" lIns="116107" tIns="58053" rIns="116107" bIns="58053">
            <a:spAutoFit/>
          </a:bodyPr>
          <a:lstStyle/>
          <a:p>
            <a:pPr algn="ctr" defTabSz="1161067"/>
            <a:r>
              <a:rPr lang="de-DE" sz="20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Übersicht offener Dokumente nach Sachbearbeiter</a:t>
            </a:r>
          </a:p>
        </p:txBody>
      </p:sp>
    </p:spTree>
    <p:extLst>
      <p:ext uri="{BB962C8B-B14F-4D97-AF65-F5344CB8AC3E}">
        <p14:creationId xmlns:p14="http://schemas.microsoft.com/office/powerpoint/2010/main" val="32609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 Blick ins Programm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8" b="52190"/>
          <a:stretch/>
        </p:blipFill>
        <p:spPr bwMode="auto">
          <a:xfrm>
            <a:off x="810363" y="2198238"/>
            <a:ext cx="11427076" cy="34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5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Einführung DATEV-DMS in der Steuerabteilung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 10 Jahren genutztes DMS-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 zur Verwaltung der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Steuerakten wurde 2016 gekündigt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Bestandsdokumente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(ca.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65.000 Stück)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wurden in das DMS der DATEV implementiert.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Umgewöhnungsphase, da gleiches Programm wie im Rechnungswesen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3.3.a Blick ins Programm / Exkurs </a:t>
            </a:r>
          </a:p>
        </p:txBody>
      </p:sp>
    </p:spTree>
    <p:extLst>
      <p:ext uri="{BB962C8B-B14F-4D97-AF65-F5344CB8AC3E}">
        <p14:creationId xmlns:p14="http://schemas.microsoft.com/office/powerpoint/2010/main" val="17308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3.3.a Blick ins Programm / Exkurs 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62" y="1583771"/>
            <a:ext cx="9579273" cy="441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Autofit/>
          </a:bodyPr>
          <a:lstStyle/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</a:pPr>
            <a:r>
              <a:rPr lang="de-D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Denkbare zukünftige Nutzungsausweitung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Buchungsassistent (eher fraglich)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Verzicht auf Ablage in Papierform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eRechnung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Einbindung von DMS in anderen Bereichen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917571" y="213931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Fragezeichen, Hinweis, Anfrage, Angelegenheit, Anlie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55" y="3743228"/>
            <a:ext cx="3777462" cy="283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 der Umstieg bislang bereut?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Bereich des Rechnungswesen nein, da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Bearbeitung schneller und unkomplizierter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 im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 der Steuerabteilung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wir den Umstieg nach den neusten Erfahrungen weiterempfehlen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gut kann man den Support erreichen?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Anfragen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weitestgehend zügig bearbeitet 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 „im Regen stehen lassen“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Maß an Kundenorientierung und persönlicher Betreuung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DATEV für Wünsche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Kritik offen?</a:t>
            </a: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Definitiv ja!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Beispiel: Verfügbare Mittel in DMS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Autofit/>
          </a:bodyPr>
          <a:lstStyle/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</a:pPr>
            <a:r>
              <a:rPr lang="de-D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Fazit der Stadt Hessisch Oldendorf</a:t>
            </a:r>
          </a:p>
        </p:txBody>
      </p:sp>
    </p:spTree>
    <p:extLst>
      <p:ext uri="{BB962C8B-B14F-4D97-AF65-F5344CB8AC3E}">
        <p14:creationId xmlns:p14="http://schemas.microsoft.com/office/powerpoint/2010/main" val="164499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Autofit/>
          </a:bodyPr>
          <a:lstStyle/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</a:pPr>
            <a:r>
              <a:rPr lang="de-D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 Weitere Ausführungen der Firma </a:t>
            </a:r>
            <a:r>
              <a:rPr lang="de-DE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Datev</a:t>
            </a:r>
            <a:endParaRPr lang="de-DE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77" y="1814195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700824" y="1976755"/>
            <a:ext cx="10446126" cy="4608512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Bildergebnis für datev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49" y="1947960"/>
            <a:ext cx="6347459" cy="469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4080" y="1814195"/>
            <a:ext cx="9638851" cy="4608512"/>
          </a:xfrm>
        </p:spPr>
        <p:txBody>
          <a:bodyPr>
            <a:normAutofit fontScale="47500" lnSpcReduction="20000"/>
          </a:bodyPr>
          <a:lstStyle/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Einführende Informationen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Stadt Hessisch Oldendorf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Stadtverwaltung</a:t>
            </a:r>
          </a:p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DMS – Digitalisierte Buchhaltung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Prozess vor Einführung DMS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Prozess nach Einführung DMS</a:t>
            </a:r>
          </a:p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DATEV-Software in der Praxis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Eingesetzte Softwarekomponenten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 Umsetzung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Blick ins Programm</a:t>
            </a:r>
          </a:p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Denkbare zukünftige Nutzungsausweitung</a:t>
            </a:r>
          </a:p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Fazit der Stadt Hessisch Oldendorf</a:t>
            </a:r>
          </a:p>
          <a:p>
            <a:pPr marL="667614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r>
              <a:rPr lang="de-DE" sz="3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Ausführungen der Firma DATEV</a:t>
            </a:r>
          </a:p>
          <a:p>
            <a:pPr marL="1044962" lvl="1" indent="-580534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AutoNum type="arabicPeriod"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484076" y="1096175"/>
            <a:ext cx="9990747" cy="641212"/>
          </a:xfrm>
          <a:prstGeom prst="rect">
            <a:avLst/>
          </a:prstGeom>
        </p:spPr>
        <p:txBody>
          <a:bodyPr vert="horz" lIns="116107" tIns="58053" rIns="116107" bIns="58053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4100" b="1" dirty="0">
              <a:ln w="12700">
                <a:solidFill>
                  <a:srgbClr val="3E3D2D">
                    <a:satMod val="155000"/>
                  </a:srgbClr>
                </a:solidFill>
                <a:prstDash val="solid"/>
              </a:ln>
              <a:solidFill>
                <a:srgbClr val="FF0000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484076" y="969301"/>
            <a:ext cx="7066553" cy="614468"/>
          </a:xfrm>
          <a:prstGeom prst="rect">
            <a:avLst/>
          </a:prstGeom>
        </p:spPr>
        <p:txBody>
          <a:bodyPr vert="horz" lIns="116107" tIns="58053" rIns="116107" bIns="58053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FF0000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41716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6" y="1096175"/>
            <a:ext cx="9990747" cy="5326532"/>
          </a:xfrm>
        </p:spPr>
        <p:txBody>
          <a:bodyPr anchor="ctr">
            <a:normAutofit/>
          </a:bodyPr>
          <a:lstStyle/>
          <a:p>
            <a:pPr algn="ctr"/>
            <a:r>
              <a:rPr lang="de-DE" sz="4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Vielen Dank für Ihre Aufmerksamkeit!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3737293" y="2478564"/>
            <a:ext cx="7385636" cy="3742909"/>
          </a:xfrm>
          <a:prstGeom prst="rect">
            <a:avLst/>
          </a:prstGeom>
        </p:spPr>
        <p:txBody>
          <a:bodyPr vert="horz" lIns="116107" tIns="58053" rIns="116107" bIns="58053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080" indent="0">
              <a:buClrTx/>
              <a:buNone/>
            </a:pPr>
            <a:endParaRPr lang="de-DE" sz="2300" b="1" dirty="0">
              <a:solidFill>
                <a:srgbClr val="FF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3A58-C759-4838-B0E5-AEF332BDD959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31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" y="-302840"/>
            <a:ext cx="12984286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>
            <a:off x="10390832" y="3168463"/>
            <a:ext cx="978408" cy="484632"/>
          </a:xfrm>
          <a:prstGeom prst="rightArrow">
            <a:avLst/>
          </a:prstGeom>
          <a:solidFill>
            <a:srgbClr val="8CD250"/>
          </a:solidFill>
          <a:ln>
            <a:solidFill>
              <a:srgbClr val="8C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4847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12" y="0"/>
            <a:ext cx="1304941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oben 4"/>
          <p:cNvSpPr/>
          <p:nvPr/>
        </p:nvSpPr>
        <p:spPr>
          <a:xfrm>
            <a:off x="8448216" y="4195260"/>
            <a:ext cx="689254" cy="1043635"/>
          </a:xfrm>
          <a:prstGeom prst="upArrow">
            <a:avLst/>
          </a:prstGeom>
          <a:solidFill>
            <a:srgbClr val="90D03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oben 4"/>
          <p:cNvSpPr/>
          <p:nvPr/>
        </p:nvSpPr>
        <p:spPr>
          <a:xfrm>
            <a:off x="8653039" y="3657600"/>
            <a:ext cx="689254" cy="1043635"/>
          </a:xfrm>
          <a:prstGeom prst="upArrow">
            <a:avLst/>
          </a:prstGeom>
          <a:solidFill>
            <a:srgbClr val="90D03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oben 4"/>
          <p:cNvSpPr/>
          <p:nvPr/>
        </p:nvSpPr>
        <p:spPr>
          <a:xfrm>
            <a:off x="9881976" y="4809728"/>
            <a:ext cx="689254" cy="1043635"/>
          </a:xfrm>
          <a:prstGeom prst="upArrow">
            <a:avLst/>
          </a:prstGeom>
          <a:solidFill>
            <a:srgbClr val="90D03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12" y="0"/>
            <a:ext cx="1304941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oben 4"/>
          <p:cNvSpPr/>
          <p:nvPr/>
        </p:nvSpPr>
        <p:spPr>
          <a:xfrm>
            <a:off x="7731337" y="6330772"/>
            <a:ext cx="689254" cy="1043635"/>
          </a:xfrm>
          <a:prstGeom prst="upArrow">
            <a:avLst/>
          </a:prstGeom>
          <a:solidFill>
            <a:srgbClr val="90D03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3A58-C759-4838-B0E5-AEF332BDD959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36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49"/>
            <a:ext cx="13004800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>
            <a:off x="10426655" y="3463995"/>
            <a:ext cx="978408" cy="484632"/>
          </a:xfrm>
          <a:prstGeom prst="rightArrow">
            <a:avLst/>
          </a:prstGeom>
          <a:solidFill>
            <a:srgbClr val="8CD250"/>
          </a:solidFill>
          <a:ln>
            <a:solidFill>
              <a:srgbClr val="8C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22092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A8B24-5C0A-4DC3-AE8F-3F77F396CF7E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37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24"/>
            <a:ext cx="13004800" cy="79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5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76181-917E-4CD0-8C02-271A68F178CC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38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24"/>
            <a:ext cx="13027562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C56C-638A-4AA7-9E09-C3E2BB02954E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39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" y="-158824"/>
            <a:ext cx="13004800" cy="77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9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6" y="1096176"/>
            <a:ext cx="7066553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1.1 Die Stadt Hessisch Oldendorf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6304" r="45256" b="4995"/>
          <a:stretch/>
        </p:blipFill>
        <p:spPr bwMode="auto">
          <a:xfrm>
            <a:off x="2303533" y="1731171"/>
            <a:ext cx="8466859" cy="4944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5273463" y="5501005"/>
            <a:ext cx="716880" cy="5376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endParaRPr lang="de-DE" sz="2300">
              <a:solidFill>
                <a:prstClr val="white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405945" y="4348877"/>
            <a:ext cx="716880" cy="5376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endParaRPr lang="de-DE" sz="2300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140984" y="1660578"/>
            <a:ext cx="2425968" cy="184340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endParaRPr lang="de-DE" sz="2300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146938" y="4752022"/>
            <a:ext cx="716880" cy="5376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endParaRPr lang="de-DE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C3D3-7D1A-4DC4-AC46-F885C4631636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40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" y="-158824"/>
            <a:ext cx="12986127" cy="77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CA20-B949-4365-BF27-B0B031AF8B6B}" type="datetime1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3DDE-CDEC-498F-941F-1D0BAE3BAF36}" type="slidenum">
              <a:rPr lang="de-DE" smtClean="0"/>
              <a:t>41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" y="-158824"/>
            <a:ext cx="13004800" cy="77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3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" y="0"/>
            <a:ext cx="13003809" cy="76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1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9" y="1706880"/>
            <a:ext cx="11443422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799" cy="78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0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Leistungsmerkmale von DATEV DMS </a:t>
            </a:r>
            <a:r>
              <a:rPr lang="de-DE" dirty="0" smtClean="0"/>
              <a:t>pro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357805" y="2217440"/>
            <a:ext cx="11236013" cy="4143674"/>
            <a:chOff x="357805" y="2217440"/>
            <a:chExt cx="11236013" cy="4143674"/>
          </a:xfrm>
        </p:grpSpPr>
        <p:sp>
          <p:nvSpPr>
            <p:cNvPr id="74" name="Abgerundetes Rechteck 73"/>
            <p:cNvSpPr/>
            <p:nvPr/>
          </p:nvSpPr>
          <p:spPr>
            <a:xfrm>
              <a:off x="364036" y="2217440"/>
              <a:ext cx="2736000" cy="1980000"/>
            </a:xfrm>
            <a:prstGeom prst="roundRect">
              <a:avLst>
                <a:gd name="adj" fmla="val 512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72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77925">
                <a:lnSpc>
                  <a:spcPct val="100000"/>
                </a:lnSpc>
                <a:spcBef>
                  <a:spcPts val="300"/>
                </a:spcBef>
              </a:pPr>
              <a:r>
                <a:rPr lang="de-DE" sz="1500" b="1" dirty="0">
                  <a:solidFill>
                    <a:schemeClr val="bg1"/>
                  </a:solidFill>
                </a:rPr>
                <a:t>Dokumentenmanagement und -archivierung mit</a:t>
              </a:r>
              <a:br>
                <a:rPr lang="de-DE" sz="1500" b="1" dirty="0">
                  <a:solidFill>
                    <a:schemeClr val="bg1"/>
                  </a:solidFill>
                </a:rPr>
              </a:br>
              <a:r>
                <a:rPr lang="de-DE" sz="1500" b="1" dirty="0">
                  <a:solidFill>
                    <a:schemeClr val="bg1"/>
                  </a:solidFill>
                </a:rPr>
                <a:t>DATEV DMS </a:t>
              </a:r>
              <a:r>
                <a:rPr lang="de-DE" sz="1500" b="1" dirty="0" smtClean="0">
                  <a:solidFill>
                    <a:schemeClr val="bg1"/>
                  </a:solidFill>
                </a:rPr>
                <a:t>classic</a:t>
              </a:r>
              <a:endParaRPr lang="de-DE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Abgerundetes Rechteck 76"/>
            <p:cNvSpPr/>
            <p:nvPr/>
          </p:nvSpPr>
          <p:spPr>
            <a:xfrm>
              <a:off x="357805" y="4379449"/>
              <a:ext cx="2736000" cy="1980000"/>
            </a:xfrm>
            <a:prstGeom prst="roundRect">
              <a:avLst>
                <a:gd name="adj" fmla="val 52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65113" indent="-265113" defTabSz="927100">
                <a:spcBef>
                  <a:spcPts val="300"/>
                </a:spcBef>
                <a:buClr>
                  <a:schemeClr val="folHlink"/>
                </a:buClr>
                <a:buSzPct val="95000"/>
                <a:tabLst>
                  <a:tab pos="269875" algn="l"/>
                </a:tabLst>
              </a:pPr>
              <a:r>
                <a:rPr lang="de-DE" sz="13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Steuerung und Kontrolle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Wiedervorlage und </a:t>
              </a:r>
              <a:r>
                <a:rPr lang="de-DE" sz="1300" dirty="0" smtClean="0">
                  <a:solidFill>
                    <a:schemeClr val="tx1"/>
                  </a:solidFill>
                </a:rPr>
                <a:t>Fristen- </a:t>
              </a:r>
              <a:r>
                <a:rPr lang="de-DE" sz="1300" dirty="0" err="1" smtClean="0">
                  <a:solidFill>
                    <a:schemeClr val="tx1"/>
                  </a:solidFill>
                </a:rPr>
                <a:t>überwachung</a:t>
              </a:r>
              <a:r>
                <a:rPr lang="de-DE" sz="1300" dirty="0" smtClean="0">
                  <a:solidFill>
                    <a:schemeClr val="tx1"/>
                  </a:solidFill>
                </a:rPr>
                <a:t> (</a:t>
              </a:r>
              <a:r>
                <a:rPr lang="de-DE" sz="1300" dirty="0">
                  <a:solidFill>
                    <a:schemeClr val="tx1"/>
                  </a:solidFill>
                </a:rPr>
                <a:t>Belege, Verträge etc.)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nutzerspezifische </a:t>
              </a:r>
              <a:r>
                <a:rPr lang="de-DE" sz="1300" dirty="0" smtClean="0">
                  <a:solidFill>
                    <a:schemeClr val="tx1"/>
                  </a:solidFill>
                </a:rPr>
                <a:t>Arbeits-</a:t>
              </a:r>
              <a:r>
                <a:rPr lang="de-DE" sz="1300" dirty="0" err="1" smtClean="0">
                  <a:solidFill>
                    <a:schemeClr val="tx1"/>
                  </a:solidFill>
                </a:rPr>
                <a:t>platzgestaltung</a:t>
              </a:r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80" name="Abgerundetes Rechteck 79"/>
            <p:cNvSpPr/>
            <p:nvPr/>
          </p:nvSpPr>
          <p:spPr>
            <a:xfrm>
              <a:off x="3195299" y="2221538"/>
              <a:ext cx="2736000" cy="1980000"/>
            </a:xfrm>
            <a:prstGeom prst="roundRect">
              <a:avLst>
                <a:gd name="adj" fmla="val 538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72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65113" indent="-265113" defTabSz="927100">
                <a:spcBef>
                  <a:spcPts val="300"/>
                </a:spcBef>
                <a:buSzPct val="95000"/>
              </a:pPr>
              <a:r>
                <a:rPr lang="de-DE" sz="13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Scan-Client</a:t>
              </a:r>
            </a:p>
            <a:p>
              <a:pPr defTabSz="927100">
                <a:spcBef>
                  <a:spcPts val="300"/>
                </a:spcBef>
                <a:buSzPct val="95000"/>
              </a:pPr>
              <a:r>
                <a:rPr lang="de-DE" sz="1300" dirty="0">
                  <a:solidFill>
                    <a:schemeClr val="tx1"/>
                  </a:solidFill>
                </a:rPr>
                <a:t>Übernahme von </a:t>
              </a:r>
              <a:r>
                <a:rPr lang="de-DE" sz="1300" dirty="0" smtClean="0">
                  <a:solidFill>
                    <a:schemeClr val="tx1"/>
                  </a:solidFill>
                </a:rPr>
                <a:t>gescannten Papierinformationen </a:t>
              </a:r>
              <a:r>
                <a:rPr lang="de-DE" sz="1300" dirty="0">
                  <a:solidFill>
                    <a:schemeClr val="tx1"/>
                  </a:solidFill>
                </a:rPr>
                <a:t>einzeln </a:t>
              </a:r>
              <a:br>
                <a:rPr lang="de-DE" sz="1300" dirty="0">
                  <a:solidFill>
                    <a:schemeClr val="tx1"/>
                  </a:solidFill>
                </a:rPr>
              </a:br>
              <a:r>
                <a:rPr lang="de-DE" sz="1300" dirty="0">
                  <a:solidFill>
                    <a:schemeClr val="tx1"/>
                  </a:solidFill>
                </a:rPr>
                <a:t>oder im Stapel </a:t>
              </a:r>
            </a:p>
          </p:txBody>
        </p:sp>
        <p:sp>
          <p:nvSpPr>
            <p:cNvPr id="83" name="Abgerundetes Rechteck 82"/>
            <p:cNvSpPr/>
            <p:nvPr/>
          </p:nvSpPr>
          <p:spPr>
            <a:xfrm>
              <a:off x="3190032" y="4379157"/>
              <a:ext cx="2736000" cy="1980000"/>
            </a:xfrm>
            <a:prstGeom prst="roundRect">
              <a:avLst>
                <a:gd name="adj" fmla="val 484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65113" indent="-265113" defTabSz="927100">
                <a:spcBef>
                  <a:spcPts val="300"/>
                </a:spcBef>
                <a:buClr>
                  <a:schemeClr val="folHlink"/>
                </a:buClr>
                <a:buSzPct val="95000"/>
                <a:tabLst>
                  <a:tab pos="269875" algn="l"/>
                </a:tabLst>
              </a:pPr>
              <a:r>
                <a:rPr lang="de-DE" sz="13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Basis für Revisionssicherheit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Protokollierung jeder Veränderung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Bearbeitungsstatus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Dokumentenhistorie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Vorbereitung für die </a:t>
              </a:r>
              <a:r>
                <a:rPr lang="de-DE" sz="1300" dirty="0" err="1">
                  <a:solidFill>
                    <a:schemeClr val="tx1"/>
                  </a:solidFill>
                </a:rPr>
                <a:t>GDPdU</a:t>
              </a:r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86" name="Abgerundetes Rechteck 85"/>
            <p:cNvSpPr/>
            <p:nvPr/>
          </p:nvSpPr>
          <p:spPr>
            <a:xfrm>
              <a:off x="6018468" y="2220874"/>
              <a:ext cx="2736000" cy="1980000"/>
            </a:xfrm>
            <a:prstGeom prst="roundRect">
              <a:avLst>
                <a:gd name="adj" fmla="val 59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tabLst>
                  <a:tab pos="269875" algn="l"/>
                </a:tabLst>
              </a:pPr>
              <a:r>
                <a:rPr lang="de-DE" sz="13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Workflow-Unterstützung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Unterstützung der </a:t>
              </a:r>
              <a:r>
                <a:rPr lang="de-DE" sz="1300" dirty="0" smtClean="0">
                  <a:solidFill>
                    <a:schemeClr val="tx1"/>
                  </a:solidFill>
                </a:rPr>
                <a:t>Bearbeitungsabläufe </a:t>
              </a:r>
              <a:r>
                <a:rPr lang="de-DE" sz="1300" dirty="0">
                  <a:solidFill>
                    <a:schemeClr val="tx1"/>
                  </a:solidFill>
                </a:rPr>
                <a:t>beginnend am Posteingang 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Abbildung von </a:t>
              </a:r>
              <a:r>
                <a:rPr lang="de-DE" sz="1300" dirty="0" smtClean="0">
                  <a:solidFill>
                    <a:schemeClr val="tx1"/>
                  </a:solidFill>
                </a:rPr>
                <a:t>dokumenten-basierten Genehmigungs- </a:t>
              </a:r>
              <a:r>
                <a:rPr lang="de-DE" sz="1300" dirty="0">
                  <a:solidFill>
                    <a:schemeClr val="tx1"/>
                  </a:solidFill>
                </a:rPr>
                <a:t>und </a:t>
              </a:r>
              <a:r>
                <a:rPr lang="de-DE" sz="1300" dirty="0" smtClean="0">
                  <a:solidFill>
                    <a:schemeClr val="tx1"/>
                  </a:solidFill>
                </a:rPr>
                <a:t>Erledigungsprozessen</a:t>
              </a:r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89" name="Abgerundetes Rechteck 88"/>
            <p:cNvSpPr/>
            <p:nvPr/>
          </p:nvSpPr>
          <p:spPr>
            <a:xfrm>
              <a:off x="6013202" y="4381114"/>
              <a:ext cx="2736000" cy="1980000"/>
            </a:xfrm>
            <a:prstGeom prst="roundRect">
              <a:avLst>
                <a:gd name="adj" fmla="val 484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tabLst>
                  <a:tab pos="269875" algn="l"/>
                </a:tabLst>
              </a:pPr>
              <a:r>
                <a:rPr lang="de-DE" sz="13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Integration in die DATEV-Welt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automatisierte Archivierung aus </a:t>
              </a:r>
              <a:r>
                <a:rPr lang="de-DE" sz="1300" dirty="0" smtClean="0">
                  <a:solidFill>
                    <a:schemeClr val="tx1"/>
                  </a:solidFill>
                </a:rPr>
                <a:t>den </a:t>
              </a:r>
              <a:r>
                <a:rPr lang="de-DE" sz="1300" dirty="0">
                  <a:solidFill>
                    <a:schemeClr val="tx1"/>
                  </a:solidFill>
                </a:rPr>
                <a:t>DATEV-Programmen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Digitales Belegbuchen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DATEV Rechnungswesen kommunal 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300" dirty="0">
                  <a:solidFill>
                    <a:schemeClr val="tx1"/>
                  </a:solidFill>
                </a:rPr>
                <a:t>DATEV </a:t>
              </a:r>
              <a:r>
                <a:rPr lang="de-DE" sz="1300" dirty="0" smtClean="0">
                  <a:solidFill>
                    <a:schemeClr val="tx1"/>
                  </a:solidFill>
                </a:rPr>
                <a:t>Mittelbewirtschaftung</a:t>
              </a:r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14" name="Abgerundetes Rechteck 13"/>
            <p:cNvSpPr/>
            <p:nvPr/>
          </p:nvSpPr>
          <p:spPr>
            <a:xfrm>
              <a:off x="8857818" y="2217440"/>
              <a:ext cx="2736000" cy="1980000"/>
            </a:xfrm>
            <a:prstGeom prst="roundRect">
              <a:avLst>
                <a:gd name="adj" fmla="val 59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tabLst>
                  <a:tab pos="269875" algn="l"/>
                </a:tabLst>
              </a:pPr>
              <a:r>
                <a:rPr lang="de-DE" sz="12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umfangreiche Office-Integration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400" dirty="0">
                  <a:solidFill>
                    <a:schemeClr val="tx1"/>
                  </a:solidFill>
                </a:rPr>
                <a:t>Korrespondenzerstellung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400" dirty="0">
                  <a:solidFill>
                    <a:schemeClr val="tx1"/>
                  </a:solidFill>
                </a:rPr>
                <a:t>E-Mail-Archivierung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400" dirty="0">
                  <a:solidFill>
                    <a:schemeClr val="tx1"/>
                  </a:solidFill>
                </a:rPr>
                <a:t>Anhängen von Informationen</a:t>
              </a:r>
            </a:p>
          </p:txBody>
        </p:sp>
        <p:sp>
          <p:nvSpPr>
            <p:cNvPr id="16" name="Abgerundetes Rechteck 15"/>
            <p:cNvSpPr/>
            <p:nvPr/>
          </p:nvSpPr>
          <p:spPr>
            <a:xfrm>
              <a:off x="8852552" y="4377680"/>
              <a:ext cx="2736000" cy="1980000"/>
            </a:xfrm>
            <a:prstGeom prst="roundRect">
              <a:avLst>
                <a:gd name="adj" fmla="val 484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tabLst>
                  <a:tab pos="269875" algn="l"/>
                </a:tabLst>
              </a:pPr>
              <a:r>
                <a:rPr lang="de-DE" sz="1200" b="1" dirty="0">
                  <a:solidFill>
                    <a:schemeClr val="tx1"/>
                  </a:solidFill>
                  <a:ea typeface="Verdana" pitchFamily="34" charset="0"/>
                  <a:cs typeface="Verdana" pitchFamily="34" charset="0"/>
                </a:rPr>
                <a:t>Digitale Dokumentenbearbeitung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200" dirty="0">
                  <a:solidFill>
                    <a:schemeClr val="tx1"/>
                  </a:solidFill>
                </a:rPr>
                <a:t>Ergänzung der eingescannten Dokumente </a:t>
              </a:r>
              <a:endParaRPr lang="de-DE" sz="1200" dirty="0" smtClean="0">
                <a:solidFill>
                  <a:schemeClr val="tx1"/>
                </a:solidFill>
              </a:endParaRP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200" dirty="0" smtClean="0">
                  <a:solidFill>
                    <a:schemeClr val="tx1"/>
                  </a:solidFill>
                </a:rPr>
                <a:t>digitale </a:t>
              </a:r>
              <a:r>
                <a:rPr lang="de-DE" sz="1200" dirty="0">
                  <a:solidFill>
                    <a:schemeClr val="tx1"/>
                  </a:solidFill>
                </a:rPr>
                <a:t>Kunden- &amp;</a:t>
              </a:r>
              <a:r>
                <a:rPr lang="de-DE" sz="1200" dirty="0" smtClean="0">
                  <a:solidFill>
                    <a:schemeClr val="tx1"/>
                  </a:solidFill>
                </a:rPr>
                <a:t> Lieferanten-akte </a:t>
              </a:r>
              <a:r>
                <a:rPr lang="de-DE" sz="1200" dirty="0">
                  <a:solidFill>
                    <a:schemeClr val="tx1"/>
                  </a:solidFill>
                </a:rPr>
                <a:t>ohne Medienbruch</a:t>
              </a:r>
            </a:p>
            <a:p>
              <a:pPr marL="269875" indent="-269875" defTabSz="927100">
                <a:spcBef>
                  <a:spcPts val="300"/>
                </a:spcBef>
                <a:buClr>
                  <a:schemeClr val="folHlink"/>
                </a:buClr>
                <a:buSzPct val="95000"/>
                <a:buFont typeface="Wingdings" pitchFamily="2" charset="2"/>
                <a:buChar char="n"/>
                <a:tabLst>
                  <a:tab pos="269875" algn="l"/>
                </a:tabLst>
              </a:pPr>
              <a:r>
                <a:rPr lang="de-DE" sz="1200" dirty="0">
                  <a:solidFill>
                    <a:schemeClr val="tx1"/>
                  </a:solidFill>
                </a:rPr>
                <a:t>Konfiguration der Prüfungslogik</a:t>
              </a:r>
            </a:p>
            <a:p>
              <a:pPr marL="444500" lvl="1" indent="-177800" defTabSz="927100">
                <a:buClr>
                  <a:schemeClr val="folHlink"/>
                </a:buClr>
                <a:buSzPct val="95000"/>
                <a:buFont typeface="Wingdings" panose="05000000000000000000" pitchFamily="2" charset="2"/>
                <a:buChar char="§"/>
                <a:tabLst>
                  <a:tab pos="269875" algn="l"/>
                </a:tabLst>
              </a:pPr>
              <a:r>
                <a:rPr lang="de-DE" sz="1200" dirty="0">
                  <a:solidFill>
                    <a:schemeClr val="tx1"/>
                  </a:solidFill>
                </a:rPr>
                <a:t>mehrere Prüfungsschritte</a:t>
              </a:r>
            </a:p>
            <a:p>
              <a:pPr marL="444500" lvl="1" indent="-177800" defTabSz="927100">
                <a:buClr>
                  <a:schemeClr val="folHlink"/>
                </a:buClr>
                <a:buSzPct val="95000"/>
                <a:buFont typeface="Wingdings" panose="05000000000000000000" pitchFamily="2" charset="2"/>
                <a:buChar char="§"/>
                <a:tabLst>
                  <a:tab pos="269875" algn="l"/>
                </a:tabLst>
              </a:pPr>
              <a:r>
                <a:rPr lang="de-DE" sz="1200" dirty="0">
                  <a:solidFill>
                    <a:schemeClr val="tx1"/>
                  </a:solidFill>
                </a:rPr>
                <a:t>Vier-Augen-Prinzip</a:t>
              </a:r>
            </a:p>
            <a:p>
              <a:pPr marL="444500" lvl="1" indent="-177800" defTabSz="927100">
                <a:buClr>
                  <a:schemeClr val="folHlink"/>
                </a:buClr>
                <a:buSzPct val="95000"/>
                <a:buFont typeface="Wingdings" panose="05000000000000000000" pitchFamily="2" charset="2"/>
                <a:buChar char="§"/>
                <a:tabLst>
                  <a:tab pos="269875" algn="l"/>
                </a:tabLst>
              </a:pPr>
              <a:r>
                <a:rPr lang="de-DE" sz="1200" dirty="0">
                  <a:solidFill>
                    <a:schemeClr val="tx1"/>
                  </a:solidFill>
                </a:rPr>
                <a:t>Betragsobergrenzen</a:t>
              </a:r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14168" y="3229631"/>
              <a:ext cx="1224196" cy="597639"/>
            </a:xfrm>
            <a:prstGeom prst="rect">
              <a:avLst/>
            </a:prstGeom>
            <a:noFill/>
          </p:spPr>
        </p:pic>
        <p:pic>
          <p:nvPicPr>
            <p:cNvPr id="18" name="Picture 2" descr="D:\Auftraege\publicis\datev\DATEV_2012\DATEV_Icons\anlieferung\Icons\Mail0032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6664" r="20339"/>
            <a:stretch/>
          </p:blipFill>
          <p:spPr bwMode="auto">
            <a:xfrm rot="21094136">
              <a:off x="10566689" y="3375568"/>
              <a:ext cx="751548" cy="564064"/>
            </a:xfrm>
            <a:prstGeom prst="rect">
              <a:avLst/>
            </a:prstGeom>
            <a:noFill/>
          </p:spPr>
        </p:pic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53928" y="5488079"/>
              <a:ext cx="720576" cy="852050"/>
            </a:xfrm>
            <a:prstGeom prst="rect">
              <a:avLst/>
            </a:prstGeom>
            <a:noFill/>
          </p:spPr>
        </p:pic>
        <p:pic>
          <p:nvPicPr>
            <p:cNvPr id="20" name="Picture 2" descr="\\vmware-host\Shared Folders\Schreibtisch\Icons_v1b_Final_ppt\Rechenzentrum_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266" y="4840007"/>
              <a:ext cx="7934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T:\INTERACTIVE\_projekte.2012\DATEV_400920\D_39650_35854_Icons_in_PPT\02_KREATION\03_PNGs\Icons_v1a\CD_grü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81008" y="5260872"/>
              <a:ext cx="742820" cy="65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D:\Auftraege\publicis\datev\DATEV_2012\DATEV_Icons\anlieferung\Icons\Checkliste0032_grau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40285" y="2289448"/>
              <a:ext cx="406376" cy="563775"/>
            </a:xfrm>
            <a:prstGeom prst="rect">
              <a:avLst/>
            </a:prstGeom>
            <a:noFill/>
          </p:spPr>
        </p:pic>
        <p:pic>
          <p:nvPicPr>
            <p:cNvPr id="25" name="Picture 6" descr="D:\Auftraege\publicis\datev\DATEV_2012\DATEV_Icons\anlieferung\Icons\Festplatte0032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870757" y="5927606"/>
              <a:ext cx="723061" cy="380239"/>
            </a:xfrm>
            <a:prstGeom prst="rect">
              <a:avLst/>
            </a:prstGeom>
            <a:noFill/>
          </p:spPr>
        </p:pic>
      </p:grpSp>
      <p:sp>
        <p:nvSpPr>
          <p:cNvPr id="26" name="Foliennummernplatzhalter 5"/>
          <p:cNvSpPr>
            <a:spLocks noGrp="1"/>
          </p:cNvSpPr>
          <p:nvPr>
            <p:ph type="sldNum" sz="quarter" idx="35"/>
          </p:nvPr>
        </p:nvSpPr>
        <p:spPr>
          <a:xfrm>
            <a:off x="11901600" y="6494400"/>
            <a:ext cx="576080" cy="247650"/>
          </a:xfrm>
        </p:spPr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44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20000" y="1800000"/>
            <a:ext cx="5855008" cy="1224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E-Rechnung/Workflow/DMS</a:t>
            </a:r>
            <a:br>
              <a:rPr lang="de-DE" dirty="0" smtClean="0"/>
            </a:br>
            <a:r>
              <a:rPr lang="de-DE" dirty="0" smtClean="0">
                <a:solidFill>
                  <a:schemeClr val="accent2"/>
                </a:solidFill>
              </a:rPr>
              <a:t>Die E-Rechnung/E-Akte </a:t>
            </a:r>
            <a:r>
              <a:rPr lang="de-DE" dirty="0">
                <a:solidFill>
                  <a:schemeClr val="accent2"/>
                </a:solidFill>
              </a:rPr>
              <a:t>im öffentlichen Bereich</a:t>
            </a:r>
          </a:p>
        </p:txBody>
      </p:sp>
    </p:spTree>
    <p:extLst>
      <p:ext uri="{BB962C8B-B14F-4D97-AF65-F5344CB8AC3E}">
        <p14:creationId xmlns:p14="http://schemas.microsoft.com/office/powerpoint/2010/main" val="23663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…….und was genau soll rauskommen?</a:t>
            </a:r>
            <a:endParaRPr lang="de-DE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defTabSz="1160463">
              <a:spcBef>
                <a:spcPct val="50000"/>
              </a:spcBef>
            </a:pPr>
            <a:r>
              <a:rPr lang="de-DE" sz="2000" dirty="0" smtClean="0">
                <a:ea typeface="Verdana" pitchFamily="34" charset="0"/>
                <a:cs typeface="Verdana" pitchFamily="34" charset="0"/>
              </a:rPr>
              <a:t>Umsetzung eines elektronischen Rechnungsworkflow mit Anbieter XY</a:t>
            </a:r>
            <a:endParaRPr lang="de-DE" sz="20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Ein weiteres undefiniertes und unübersehbar lange laufendes Projekt </a:t>
            </a:r>
            <a:endParaRPr lang="de-DE" sz="2000" dirty="0"/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Verträge mit weiteren Softwareanbietern</a:t>
            </a:r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Hohe einmalige Lizenzkosten</a:t>
            </a:r>
            <a:endParaRPr lang="de-DE" sz="2000" dirty="0"/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Ständige Anpassungen von Abläufen </a:t>
            </a:r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Permanente Erteilung von Aufträgen zur Anpassung von Software-Lösungen</a:t>
            </a:r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Abläufe quer zu bestehenden Software-Lösungen </a:t>
            </a:r>
            <a:endParaRPr lang="de-DE" sz="2000" dirty="0"/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Schulungen, Schulungen, Schulungen………</a:t>
            </a:r>
          </a:p>
          <a:p>
            <a:pPr algn="just"/>
            <a:endParaRPr lang="de-DE" sz="2000" dirty="0"/>
          </a:p>
          <a:p>
            <a:pPr algn="just"/>
            <a:endParaRPr lang="de-DE" sz="2000" i="1" u="sng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46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können wir gemeinsam erreichen?</a:t>
            </a:r>
            <a:endParaRPr lang="de-DE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defTabSz="1160463">
              <a:spcBef>
                <a:spcPct val="50000"/>
              </a:spcBef>
            </a:pPr>
            <a:r>
              <a:rPr lang="de-DE" sz="2000" dirty="0">
                <a:ea typeface="Verdana" pitchFamily="34" charset="0"/>
                <a:cs typeface="Verdana" pitchFamily="34" charset="0"/>
              </a:rPr>
              <a:t>Umsetzung </a:t>
            </a:r>
            <a:r>
              <a:rPr lang="de-DE" sz="2000" dirty="0" smtClean="0">
                <a:ea typeface="Verdana" pitchFamily="34" charset="0"/>
                <a:cs typeface="Verdana" pitchFamily="34" charset="0"/>
              </a:rPr>
              <a:t>Digitalisierung für den Public </a:t>
            </a:r>
            <a:r>
              <a:rPr lang="de-DE" sz="2000" dirty="0" err="1" smtClean="0">
                <a:ea typeface="Verdana" pitchFamily="34" charset="0"/>
                <a:cs typeface="Verdana" pitchFamily="34" charset="0"/>
              </a:rPr>
              <a:t>Sector</a:t>
            </a:r>
            <a:endParaRPr lang="de-DE" sz="20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Vorgaben der „e-</a:t>
            </a:r>
            <a:r>
              <a:rPr lang="de-DE" dirty="0" err="1" smtClean="0"/>
              <a:t>Government</a:t>
            </a:r>
            <a:r>
              <a:rPr lang="de-DE" dirty="0" smtClean="0"/>
              <a:t>-Gesetze“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Vorgaben der EU-Richtlinie  2015/44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E-Rechnungen verarbeiten, E-Akte abbilden……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de-DE" dirty="0">
                <a:solidFill>
                  <a:srgbClr val="000000"/>
                </a:solidFill>
              </a:rPr>
              <a:t>Buchungsprozess </a:t>
            </a:r>
            <a:r>
              <a:rPr lang="de-DE" dirty="0" smtClean="0">
                <a:solidFill>
                  <a:srgbClr val="000000"/>
                </a:solidFill>
              </a:rPr>
              <a:t>beschleunigen</a:t>
            </a:r>
            <a:endParaRPr lang="de-DE" dirty="0" smtClean="0"/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Fachbereiche einbinden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/>
              <a:t>Ineffektive Prozesse </a:t>
            </a:r>
            <a:r>
              <a:rPr lang="de-DE" dirty="0" smtClean="0"/>
              <a:t>beseitigen</a:t>
            </a:r>
          </a:p>
          <a:p>
            <a:pPr algn="just">
              <a:spcAft>
                <a:spcPts val="600"/>
              </a:spcAft>
              <a:defRPr/>
            </a:pPr>
            <a:r>
              <a:rPr lang="de-DE" dirty="0" smtClean="0"/>
              <a:t>Liquidität verbessern</a:t>
            </a:r>
            <a:endParaRPr lang="de-DE" dirty="0"/>
          </a:p>
          <a:p>
            <a:pPr marL="0" indent="0" algn="just">
              <a:spcAft>
                <a:spcPts val="600"/>
              </a:spcAft>
              <a:buNone/>
              <a:defRPr/>
            </a:pPr>
            <a:endParaRPr lang="de-DE" sz="2000" dirty="0"/>
          </a:p>
          <a:p>
            <a:pPr algn="just"/>
            <a:endParaRPr lang="de-DE" sz="2000" i="1" u="sng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47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Oder doch besser so……..</a:t>
            </a:r>
            <a:endParaRPr lang="de-DE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defTabSz="1160463">
              <a:spcBef>
                <a:spcPct val="50000"/>
              </a:spcBef>
            </a:pPr>
            <a:r>
              <a:rPr lang="de-DE" sz="2000" dirty="0">
                <a:ea typeface="Verdana" pitchFamily="34" charset="0"/>
                <a:cs typeface="Verdana" pitchFamily="34" charset="0"/>
              </a:rPr>
              <a:t>Umsetzung eines elektronischen Rechnungsworkflow mit </a:t>
            </a:r>
            <a:r>
              <a:rPr lang="de-DE" sz="2000" dirty="0" smtClean="0">
                <a:ea typeface="Verdana" pitchFamily="34" charset="0"/>
                <a:cs typeface="Verdana" pitchFamily="34" charset="0"/>
              </a:rPr>
              <a:t>DATEV</a:t>
            </a:r>
            <a:endParaRPr lang="de-DE" sz="20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Umsetzung der Vorgaben der e-Rechnung in der DATEV-Welt</a:t>
            </a:r>
            <a:endParaRPr lang="de-DE" sz="2000" dirty="0"/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Kein weiterer Software-Anbieter</a:t>
            </a:r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Kein weiterer Vertragspartner</a:t>
            </a:r>
            <a:endParaRPr lang="de-DE" sz="2000" dirty="0"/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Feste Abläufe rund um die Finanzbuchführung</a:t>
            </a:r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Ein klar definiertes Projekt mit verbindlichen Aufwänden</a:t>
            </a:r>
            <a:endParaRPr lang="de-DE" sz="2000" dirty="0"/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Einführung der Lösung nach vereinbartem Projektplan</a:t>
            </a:r>
          </a:p>
          <a:p>
            <a:pPr algn="just">
              <a:spcAft>
                <a:spcPts val="600"/>
              </a:spcAft>
              <a:defRPr/>
            </a:pPr>
            <a:r>
              <a:rPr lang="de-DE" sz="2000" dirty="0" smtClean="0"/>
              <a:t>Monatliche Überlassungsgebühren für tatsächliche Nutzung</a:t>
            </a:r>
          </a:p>
          <a:p>
            <a:pPr algn="just"/>
            <a:endParaRPr lang="de-DE" sz="2000" dirty="0"/>
          </a:p>
          <a:p>
            <a:pPr algn="just"/>
            <a:endParaRPr lang="de-DE" sz="2000" i="1" u="sng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48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E-Rechnung bereits verpflichtend für</a:t>
            </a:r>
            <a:br>
              <a:rPr lang="de-DE" dirty="0" smtClean="0"/>
            </a:br>
            <a:r>
              <a:rPr lang="de-DE" dirty="0" smtClean="0"/>
              <a:t>öffentliche Auftraggeber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 smtClean="0"/>
              <a:t>Dänemark, 2005</a:t>
            </a:r>
          </a:p>
          <a:p>
            <a:r>
              <a:rPr lang="de-DE" dirty="0" smtClean="0"/>
              <a:t>Finnland, 2012</a:t>
            </a:r>
          </a:p>
          <a:p>
            <a:r>
              <a:rPr lang="de-DE" dirty="0" smtClean="0"/>
              <a:t>Spanien, 2013</a:t>
            </a:r>
          </a:p>
          <a:p>
            <a:r>
              <a:rPr lang="de-DE" dirty="0" smtClean="0"/>
              <a:t>Österreich, 2014</a:t>
            </a:r>
            <a:endParaRPr lang="de-DE" dirty="0"/>
          </a:p>
          <a:p>
            <a:r>
              <a:rPr lang="de-DE" dirty="0" smtClean="0"/>
              <a:t>Italien, 2014</a:t>
            </a:r>
          </a:p>
          <a:p>
            <a:r>
              <a:rPr lang="de-DE" dirty="0" smtClean="0"/>
              <a:t>Schweden, 2014</a:t>
            </a:r>
          </a:p>
          <a:p>
            <a:r>
              <a:rPr lang="de-DE" dirty="0" smtClean="0"/>
              <a:t>Niederlande, 2014</a:t>
            </a:r>
          </a:p>
          <a:p>
            <a:r>
              <a:rPr lang="de-DE" dirty="0" smtClean="0"/>
              <a:t>Belgien, 2015</a:t>
            </a:r>
            <a:endParaRPr lang="de-DE" dirty="0"/>
          </a:p>
          <a:p>
            <a:r>
              <a:rPr lang="de-DE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951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6" y="1096176"/>
            <a:ext cx="7066553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1.1 Die Stadt Hessisch Oldendorf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80" y="1814195"/>
            <a:ext cx="9638851" cy="4608512"/>
          </a:xfrm>
        </p:spPr>
        <p:txBody>
          <a:bodyPr>
            <a:normAutofit fontScale="85000" lnSpcReduction="20000"/>
          </a:bodyPr>
          <a:lstStyle/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Stadt mit…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ca. 18.500 Einwohnern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24 Ortsteilen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ca. 12 km² Fläche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24 Ortswehren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18 Friedhöfen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16 Kindergärten bzw. Krippen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4 Grundschulen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3 Freibäder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elektronische Rechnung - Definition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 smtClean="0"/>
              <a:t>E-Mail + PDF?</a:t>
            </a:r>
          </a:p>
          <a:p>
            <a:pPr lvl="1"/>
            <a:r>
              <a:rPr lang="de-DE" dirty="0"/>
              <a:t>Elektronisch </a:t>
            </a:r>
            <a:r>
              <a:rPr lang="de-DE" dirty="0" smtClean="0"/>
              <a:t>übermittelter </a:t>
            </a:r>
            <a:r>
              <a:rPr lang="de-DE" dirty="0"/>
              <a:t>Beleg im Sinne der </a:t>
            </a:r>
            <a:r>
              <a:rPr lang="de-DE" dirty="0" err="1" smtClean="0"/>
              <a:t>GoBD</a:t>
            </a:r>
            <a:r>
              <a:rPr lang="de-DE" dirty="0" smtClean="0"/>
              <a:t> (Grundsätze </a:t>
            </a:r>
            <a:r>
              <a:rPr lang="de-DE" dirty="0"/>
              <a:t>zur ordnungsmäßigen Führung und Aufbewahrung von Büchern, Aufzeichnungen und Unterlagen in elektronischer Form sowie zum </a:t>
            </a:r>
            <a:r>
              <a:rPr lang="de-DE" dirty="0" smtClean="0"/>
              <a:t>Datenzugriff)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EU Richtlinie 2014/55</a:t>
            </a:r>
          </a:p>
          <a:p>
            <a:pPr lvl="1"/>
            <a:r>
              <a:rPr lang="de-DE" dirty="0"/>
              <a:t>„elektronische </a:t>
            </a:r>
            <a:r>
              <a:rPr lang="de-DE" dirty="0" smtClean="0"/>
              <a:t>Rechnung“: Eine </a:t>
            </a:r>
            <a:r>
              <a:rPr lang="de-DE" dirty="0"/>
              <a:t>Rechnung, die in einem strukturierten elektronischen Format ausgestellt, übermittelt und empfangen wird, das ihre automatische und elektronische Verarbeitung ermöglicht;</a:t>
            </a:r>
          </a:p>
        </p:txBody>
      </p:sp>
    </p:spTree>
    <p:extLst>
      <p:ext uri="{BB962C8B-B14F-4D97-AF65-F5344CB8AC3E}">
        <p14:creationId xmlns:p14="http://schemas.microsoft.com/office/powerpoint/2010/main" val="16168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Europäische Richtlinie 2014/55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Definition </a:t>
            </a:r>
            <a:r>
              <a:rPr lang="de-DE" b="1" dirty="0"/>
              <a:t>elektronische Rechnung</a:t>
            </a:r>
            <a:r>
              <a:rPr lang="de-DE" dirty="0"/>
              <a:t>: „eine Rechnung, die in einem </a:t>
            </a:r>
            <a:r>
              <a:rPr lang="de-DE" b="1" dirty="0"/>
              <a:t>strukturierten elektronischen Format </a:t>
            </a:r>
            <a:r>
              <a:rPr lang="de-DE" dirty="0"/>
              <a:t>ausgestellt, übermittelt und empfangen wird, das ihre automatische und elektronische Verarbeitung ermöglicht“ ( = </a:t>
            </a:r>
            <a:r>
              <a:rPr lang="de-DE" b="1" dirty="0"/>
              <a:t>kein PDF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dirty="0" smtClean="0"/>
              <a:t>Bis zum </a:t>
            </a:r>
            <a:r>
              <a:rPr lang="de-DE" b="1" dirty="0" smtClean="0"/>
              <a:t>27. November 2018 </a:t>
            </a:r>
            <a:r>
              <a:rPr lang="de-DE" dirty="0" smtClean="0"/>
              <a:t>müssen alle ÖA in der europäischen Union in der Lage sein, elektronische Rechnungen zu empfangen und zu bearbeiten (regionale und lokale Behörden können dies bis zu 12 Monate verschieben).</a:t>
            </a:r>
          </a:p>
          <a:p>
            <a:r>
              <a:rPr lang="de-DE" dirty="0" smtClean="0"/>
              <a:t>Bis zum </a:t>
            </a:r>
            <a:r>
              <a:rPr lang="de-DE" b="1" dirty="0" smtClean="0"/>
              <a:t>27. Mai 2017 </a:t>
            </a:r>
            <a:r>
              <a:rPr lang="de-DE" dirty="0" smtClean="0"/>
              <a:t>wird von CEN das verpflichtende semantische </a:t>
            </a:r>
            <a:r>
              <a:rPr lang="de-DE" b="1" dirty="0" smtClean="0"/>
              <a:t>Datenmodell</a:t>
            </a:r>
            <a:r>
              <a:rPr lang="de-DE" dirty="0" smtClean="0"/>
              <a:t> sowie eine </a:t>
            </a:r>
            <a:r>
              <a:rPr lang="de-DE" b="1" dirty="0" smtClean="0"/>
              <a:t>Liste von </a:t>
            </a:r>
            <a:r>
              <a:rPr lang="de-DE" b="1" dirty="0" err="1" smtClean="0"/>
              <a:t>Syntaxen</a:t>
            </a:r>
            <a:r>
              <a:rPr lang="de-DE" dirty="0" smtClean="0"/>
              <a:t> veröffentlicht.</a:t>
            </a:r>
          </a:p>
          <a:p>
            <a:r>
              <a:rPr lang="de-DE" dirty="0" smtClean="0"/>
              <a:t>Die Bedürfnisse </a:t>
            </a:r>
            <a:r>
              <a:rPr lang="de-DE" b="1" dirty="0" smtClean="0"/>
              <a:t>kleinerer</a:t>
            </a:r>
            <a:r>
              <a:rPr lang="de-DE" dirty="0" smtClean="0"/>
              <a:t> und </a:t>
            </a:r>
            <a:r>
              <a:rPr lang="de-DE" b="1" dirty="0" smtClean="0"/>
              <a:t>mittlerer</a:t>
            </a:r>
            <a:r>
              <a:rPr lang="de-DE" dirty="0" smtClean="0"/>
              <a:t> </a:t>
            </a:r>
            <a:r>
              <a:rPr lang="de-DE" b="1" dirty="0" smtClean="0"/>
              <a:t>Unternehmen</a:t>
            </a:r>
            <a:r>
              <a:rPr lang="de-DE" dirty="0" smtClean="0"/>
              <a:t> sowie </a:t>
            </a:r>
            <a:r>
              <a:rPr lang="de-DE" b="1" dirty="0" smtClean="0"/>
              <a:t>kleinerer</a:t>
            </a:r>
            <a:r>
              <a:rPr lang="de-DE" dirty="0" smtClean="0"/>
              <a:t> </a:t>
            </a:r>
            <a:r>
              <a:rPr lang="de-DE" b="1" dirty="0" smtClean="0"/>
              <a:t>öffentlicher</a:t>
            </a:r>
            <a:r>
              <a:rPr lang="de-DE" dirty="0" smtClean="0"/>
              <a:t> </a:t>
            </a:r>
            <a:r>
              <a:rPr lang="de-DE" b="1" dirty="0" smtClean="0"/>
              <a:t>Auftraggeber</a:t>
            </a:r>
            <a:r>
              <a:rPr lang="de-DE" dirty="0" smtClean="0"/>
              <a:t> müssen </a:t>
            </a:r>
            <a:r>
              <a:rPr lang="de-DE" b="1" dirty="0" smtClean="0"/>
              <a:t>berücksichtigt</a:t>
            </a:r>
            <a:r>
              <a:rPr lang="de-DE" dirty="0" smtClean="0"/>
              <a:t> werden.</a:t>
            </a:r>
          </a:p>
        </p:txBody>
      </p:sp>
    </p:spTree>
    <p:extLst>
      <p:ext uri="{BB962C8B-B14F-4D97-AF65-F5344CB8AC3E}">
        <p14:creationId xmlns:p14="http://schemas.microsoft.com/office/powerpoint/2010/main" val="658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Zeitplanung für die Umsetzung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18162" r="13933" b="6609"/>
          <a:stretch/>
        </p:blipFill>
        <p:spPr bwMode="auto">
          <a:xfrm>
            <a:off x="1497844" y="1214129"/>
            <a:ext cx="8672252" cy="561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09712" y="6825952"/>
            <a:ext cx="12457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Quelle</a:t>
            </a:r>
            <a:r>
              <a:rPr lang="de-DE" sz="1600" dirty="0" smtClean="0"/>
              <a:t>: http</a:t>
            </a:r>
            <a:r>
              <a:rPr lang="de-DE" sz="1600" dirty="0"/>
              <a:t>://</a:t>
            </a:r>
            <a:r>
              <a:rPr lang="de-DE" sz="1600" dirty="0" smtClean="0"/>
              <a:t>www.it-planungsrat.de/SharedDocs/Downloads/DE/Fachkongress/3FK2015/Vortrag_E-Rechnung01.pdf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480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Umsetzung in Deutschland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 smtClean="0"/>
              <a:t>Steuerungsprojekt </a:t>
            </a:r>
            <a:r>
              <a:rPr lang="de-DE" b="1" dirty="0" err="1" smtClean="0"/>
              <a:t>eRechnung</a:t>
            </a:r>
            <a:r>
              <a:rPr lang="de-DE" dirty="0" smtClean="0"/>
              <a:t> (KOSIT in Bremen)</a:t>
            </a:r>
          </a:p>
          <a:p>
            <a:pPr lvl="1"/>
            <a:r>
              <a:rPr lang="de-DE" b="1" dirty="0" smtClean="0"/>
              <a:t>Federführung</a:t>
            </a:r>
            <a:r>
              <a:rPr lang="de-DE" dirty="0" smtClean="0"/>
              <a:t>: BMI und Freie Hansestadt Bremen</a:t>
            </a:r>
          </a:p>
          <a:p>
            <a:pPr lvl="1"/>
            <a:r>
              <a:rPr lang="de-DE" b="1" dirty="0" smtClean="0"/>
              <a:t>Rechtliche / organisatorisch</a:t>
            </a:r>
            <a:r>
              <a:rPr lang="de-DE" dirty="0" smtClean="0"/>
              <a:t>e Ausgestaltung der </a:t>
            </a:r>
            <a:r>
              <a:rPr lang="de-DE" dirty="0" err="1" smtClean="0"/>
              <a:t>eRechnung</a:t>
            </a:r>
            <a:r>
              <a:rPr lang="de-DE" dirty="0" smtClean="0"/>
              <a:t> in Deutschland</a:t>
            </a:r>
          </a:p>
          <a:p>
            <a:pPr lvl="1"/>
            <a:r>
              <a:rPr lang="de-DE" dirty="0" smtClean="0"/>
              <a:t>Nationaler Standard </a:t>
            </a:r>
            <a:r>
              <a:rPr lang="de-DE" b="1" dirty="0" err="1" smtClean="0"/>
              <a:t>XRechnung</a:t>
            </a:r>
            <a:endParaRPr lang="de-DE" b="1" dirty="0" smtClean="0"/>
          </a:p>
          <a:p>
            <a:pPr lvl="1"/>
            <a:r>
              <a:rPr lang="de-DE" dirty="0" smtClean="0"/>
              <a:t>Technische Ausgestaltung </a:t>
            </a:r>
            <a:r>
              <a:rPr lang="de-DE" dirty="0" err="1" smtClean="0"/>
              <a:t>XRechnung</a:t>
            </a:r>
            <a:endParaRPr lang="de-DE" dirty="0" smtClean="0"/>
          </a:p>
          <a:p>
            <a:pPr lvl="1"/>
            <a:r>
              <a:rPr lang="de-DE" dirty="0" smtClean="0"/>
              <a:t>Praktische Erprobung</a:t>
            </a:r>
          </a:p>
          <a:p>
            <a:endParaRPr lang="de-DE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88" y="2550607"/>
            <a:ext cx="6302908" cy="45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Umsetzung der Richtlinie in </a:t>
            </a:r>
            <a:r>
              <a:rPr lang="de-DE" dirty="0"/>
              <a:t>D</a:t>
            </a:r>
            <a:r>
              <a:rPr lang="de-DE" dirty="0" smtClean="0"/>
              <a:t>eutschland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 smtClean="0"/>
              <a:t>E-Rechnungsgesetz – </a:t>
            </a:r>
            <a:r>
              <a:rPr lang="de-DE" b="1" dirty="0" smtClean="0"/>
              <a:t>Bund</a:t>
            </a:r>
            <a:br>
              <a:rPr lang="de-DE" b="1" dirty="0" smtClean="0"/>
            </a:br>
            <a:r>
              <a:rPr lang="de-DE" sz="1400" dirty="0">
                <a:solidFill>
                  <a:srgbClr val="000000"/>
                </a:solidFill>
                <a:latin typeface="Compatil DATEV"/>
                <a:ea typeface="+mj-ea"/>
              </a:rPr>
              <a:t>(Gesetz zur Umsetzung der Richtlinie 2014/55/EU über die elektronische Rechnungsstellung im öffentlichen Auftragswesen)</a:t>
            </a:r>
            <a:endParaRPr lang="de-DE" b="1" dirty="0" smtClean="0"/>
          </a:p>
          <a:p>
            <a:pPr lvl="1"/>
            <a:r>
              <a:rPr lang="de-DE" dirty="0"/>
              <a:t>Am 1. Dezember 2016 im D</a:t>
            </a:r>
            <a:r>
              <a:rPr lang="de-DE" dirty="0" smtClean="0"/>
              <a:t>eutschen </a:t>
            </a:r>
            <a:r>
              <a:rPr lang="de-DE" dirty="0"/>
              <a:t>Bundestag </a:t>
            </a:r>
            <a:r>
              <a:rPr lang="de-DE" b="1" dirty="0" smtClean="0"/>
              <a:t>beschlossen</a:t>
            </a:r>
          </a:p>
          <a:p>
            <a:r>
              <a:rPr lang="de-DE" dirty="0"/>
              <a:t>Lieferanten </a:t>
            </a:r>
            <a:r>
              <a:rPr lang="de-DE" b="1" dirty="0"/>
              <a:t>(noch) nicht verpflichtet </a:t>
            </a:r>
            <a:r>
              <a:rPr lang="de-DE" dirty="0"/>
              <a:t>elektronisch zu liefern</a:t>
            </a:r>
          </a:p>
          <a:p>
            <a:pPr lvl="1"/>
            <a:r>
              <a:rPr lang="de-DE" dirty="0"/>
              <a:t>Kann durch weitere </a:t>
            </a:r>
            <a:r>
              <a:rPr lang="de-DE" b="1" dirty="0"/>
              <a:t>Verordnung</a:t>
            </a:r>
            <a:r>
              <a:rPr lang="de-DE" dirty="0"/>
              <a:t> oder </a:t>
            </a:r>
            <a:r>
              <a:rPr lang="de-DE" b="1" dirty="0"/>
              <a:t>vertragliche Regelungen</a:t>
            </a:r>
            <a:r>
              <a:rPr lang="de-DE" dirty="0"/>
              <a:t> vorgeschrieben </a:t>
            </a:r>
            <a:r>
              <a:rPr lang="de-DE" dirty="0" smtClean="0"/>
              <a:t>werden</a:t>
            </a:r>
            <a:endParaRPr lang="de-DE" dirty="0"/>
          </a:p>
          <a:p>
            <a:r>
              <a:rPr lang="de-DE" dirty="0" smtClean="0"/>
              <a:t>E-Rechnungsgesetze – </a:t>
            </a:r>
            <a:r>
              <a:rPr lang="de-DE" b="1" dirty="0" smtClean="0"/>
              <a:t>Bundesländer</a:t>
            </a:r>
          </a:p>
          <a:p>
            <a:pPr lvl="1"/>
            <a:r>
              <a:rPr lang="de-DE" b="1" dirty="0" smtClean="0"/>
              <a:t>Noch zu beschließen </a:t>
            </a:r>
            <a:r>
              <a:rPr lang="de-DE" dirty="0" smtClean="0"/>
              <a:t>(am besten auf Grundlage des Bundesgesetzes)</a:t>
            </a:r>
          </a:p>
          <a:p>
            <a:r>
              <a:rPr lang="de-DE" b="1" dirty="0" smtClean="0"/>
              <a:t>Steuerungsprojekt</a:t>
            </a:r>
            <a:r>
              <a:rPr lang="de-DE" dirty="0" smtClean="0"/>
              <a:t> </a:t>
            </a:r>
            <a:r>
              <a:rPr lang="de-DE" dirty="0"/>
              <a:t>des IT </a:t>
            </a:r>
            <a:r>
              <a:rPr lang="de-DE" dirty="0" smtClean="0"/>
              <a:t>Planungsrats (</a:t>
            </a:r>
            <a:r>
              <a:rPr lang="de-DE" dirty="0" err="1" smtClean="0"/>
              <a:t>KoSIT</a:t>
            </a:r>
            <a:r>
              <a:rPr lang="de-DE" dirty="0" smtClean="0"/>
              <a:t> – Bremen)</a:t>
            </a:r>
          </a:p>
          <a:p>
            <a:pPr lvl="1"/>
            <a:r>
              <a:rPr lang="de-DE" b="1" dirty="0"/>
              <a:t>Rechtliche Umsetzung </a:t>
            </a:r>
            <a:r>
              <a:rPr lang="de-DE" dirty="0"/>
              <a:t>für Bund und </a:t>
            </a:r>
            <a:r>
              <a:rPr lang="de-DE" dirty="0" smtClean="0"/>
              <a:t>Länder (BMI)</a:t>
            </a:r>
            <a:endParaRPr lang="de-DE" dirty="0"/>
          </a:p>
          <a:p>
            <a:pPr lvl="1"/>
            <a:r>
              <a:rPr lang="de-DE" dirty="0"/>
              <a:t>Verwaltungsstandard </a:t>
            </a:r>
            <a:r>
              <a:rPr lang="de-DE" b="1" dirty="0" err="1" smtClean="0"/>
              <a:t>XRechnung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KoSIT</a:t>
            </a:r>
            <a:r>
              <a:rPr lang="de-DE" dirty="0" smtClean="0"/>
              <a:t>)</a:t>
            </a:r>
            <a:endParaRPr lang="de-DE" dirty="0"/>
          </a:p>
          <a:p>
            <a:pPr lvl="1"/>
            <a:r>
              <a:rPr lang="de-DE" b="1" dirty="0"/>
              <a:t>Technische Infrastruktur </a:t>
            </a:r>
            <a:r>
              <a:rPr lang="de-DE" dirty="0"/>
              <a:t>und </a:t>
            </a:r>
            <a:r>
              <a:rPr lang="de-DE" dirty="0" smtClean="0"/>
              <a:t>Übertragungswege </a:t>
            </a:r>
            <a:r>
              <a:rPr lang="de-DE" dirty="0"/>
              <a:t>(</a:t>
            </a:r>
            <a:r>
              <a:rPr lang="de-DE" dirty="0" err="1"/>
              <a:t>KoSIT</a:t>
            </a:r>
            <a:r>
              <a:rPr lang="de-DE" dirty="0" smtClean="0"/>
              <a:t>)</a:t>
            </a:r>
          </a:p>
          <a:p>
            <a:pPr lvl="2"/>
            <a:r>
              <a:rPr lang="de-DE" dirty="0"/>
              <a:t>Zentrale </a:t>
            </a:r>
            <a:r>
              <a:rPr lang="de-DE" b="1" dirty="0"/>
              <a:t>Rechnungseingangsplattform</a:t>
            </a:r>
            <a:r>
              <a:rPr lang="de-DE" dirty="0"/>
              <a:t> des Bundes?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46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Aktueller Stand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 smtClean="0"/>
              <a:t>Europäische Norm aus der Richtlinie 2014/55: </a:t>
            </a:r>
            <a:r>
              <a:rPr lang="de-DE" b="1" dirty="0" smtClean="0"/>
              <a:t>CEN TC 434 </a:t>
            </a:r>
            <a:r>
              <a:rPr lang="de-DE" dirty="0" smtClean="0"/>
              <a:t>bereits an die Mitgliedsländer zur Abstimmung gegeben</a:t>
            </a:r>
          </a:p>
          <a:p>
            <a:pPr lvl="1"/>
            <a:r>
              <a:rPr lang="de-DE" dirty="0" smtClean="0"/>
              <a:t>Semantisches Datenmodell</a:t>
            </a:r>
          </a:p>
          <a:p>
            <a:pPr lvl="1"/>
            <a:r>
              <a:rPr lang="de-DE" dirty="0" smtClean="0"/>
              <a:t>Syntaxliste (UBL + UN/CEFACT CII)</a:t>
            </a:r>
          </a:p>
          <a:p>
            <a:r>
              <a:rPr lang="de-DE" b="1" dirty="0" err="1" smtClean="0"/>
              <a:t>XRechnung</a:t>
            </a:r>
            <a:r>
              <a:rPr lang="de-DE" b="1" dirty="0" smtClean="0"/>
              <a:t> </a:t>
            </a:r>
            <a:r>
              <a:rPr lang="de-DE" dirty="0" smtClean="0"/>
              <a:t>(Steuerungsprojekt des Bundes)</a:t>
            </a:r>
            <a:endParaRPr lang="de-DE" dirty="0"/>
          </a:p>
          <a:p>
            <a:pPr lvl="1"/>
            <a:r>
              <a:rPr lang="de-DE" dirty="0" smtClean="0"/>
              <a:t>Überführung </a:t>
            </a:r>
            <a:r>
              <a:rPr lang="de-DE" dirty="0"/>
              <a:t>der CEN Norm in eine nationale </a:t>
            </a:r>
            <a:r>
              <a:rPr lang="de-DE" dirty="0" smtClean="0"/>
              <a:t>Spezifikation (</a:t>
            </a:r>
            <a:r>
              <a:rPr lang="de-DE" b="1" dirty="0" smtClean="0"/>
              <a:t>UBL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Sommer </a:t>
            </a:r>
            <a:r>
              <a:rPr lang="de-DE" dirty="0"/>
              <a:t>2017 (Juni) Präsentation der </a:t>
            </a:r>
            <a:r>
              <a:rPr lang="de-DE" dirty="0" err="1"/>
              <a:t>XRechnung</a:t>
            </a:r>
            <a:r>
              <a:rPr lang="de-DE" dirty="0"/>
              <a:t> im </a:t>
            </a:r>
            <a:r>
              <a:rPr lang="de-DE" b="1" dirty="0"/>
              <a:t>IT </a:t>
            </a:r>
            <a:r>
              <a:rPr lang="de-DE" b="1" dirty="0" smtClean="0"/>
              <a:t>Planungsrat</a:t>
            </a:r>
          </a:p>
          <a:p>
            <a:r>
              <a:rPr lang="de-DE" b="1" dirty="0" err="1" smtClean="0"/>
              <a:t>ZUGFeRD</a:t>
            </a:r>
            <a:r>
              <a:rPr lang="de-DE" b="1" dirty="0" smtClean="0"/>
              <a:t> </a:t>
            </a:r>
            <a:r>
              <a:rPr lang="de-DE" dirty="0" smtClean="0"/>
              <a:t>(AWV)</a:t>
            </a:r>
            <a:endParaRPr lang="de-DE" dirty="0"/>
          </a:p>
          <a:p>
            <a:pPr lvl="1"/>
            <a:r>
              <a:rPr lang="de-DE" dirty="0" smtClean="0"/>
              <a:t>Wird gemeinsam mit Frankreich weiterentwickelt: </a:t>
            </a:r>
            <a:r>
              <a:rPr lang="de-DE" b="1" dirty="0" err="1" smtClean="0"/>
              <a:t>Factur</a:t>
            </a:r>
            <a:r>
              <a:rPr lang="de-DE" b="1" dirty="0" smtClean="0"/>
              <a:t>-X</a:t>
            </a:r>
            <a:endParaRPr lang="de-DE" dirty="0" smtClean="0"/>
          </a:p>
          <a:p>
            <a:pPr lvl="1"/>
            <a:r>
              <a:rPr lang="de-DE" dirty="0" smtClean="0"/>
              <a:t>Wird die Norm CEN TC 434 erfüllen (</a:t>
            </a:r>
            <a:r>
              <a:rPr lang="de-DE" b="1" dirty="0" smtClean="0"/>
              <a:t>UN/CEFACT CII</a:t>
            </a:r>
            <a:r>
              <a:rPr lang="de-DE" dirty="0" smtClean="0"/>
              <a:t>)</a:t>
            </a:r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954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Eingangsrechnung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 dirty="0"/>
              <a:t>Vom Rechnungseingang bis zur Buchung</a:t>
            </a:r>
          </a:p>
        </p:txBody>
      </p:sp>
      <p:pic>
        <p:nvPicPr>
          <p:cNvPr id="23" name="Picture 2" descr="\\vmware-host\Shared Folders\Schreibtisch\Icons_v1b_Final_ppt\Rechenzentrum_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5953094"/>
            <a:ext cx="1080120" cy="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uppieren 64"/>
          <p:cNvGrpSpPr/>
          <p:nvPr/>
        </p:nvGrpSpPr>
        <p:grpSpPr>
          <a:xfrm>
            <a:off x="525846" y="2179822"/>
            <a:ext cx="10873098" cy="4476974"/>
            <a:chOff x="381720" y="2217440"/>
            <a:chExt cx="10945106" cy="447697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957784" y="2554006"/>
              <a:ext cx="1954039" cy="1391626"/>
              <a:chOff x="-861751" y="1574262"/>
              <a:chExt cx="2566485" cy="1723298"/>
            </a:xfrm>
          </p:grpSpPr>
          <p:cxnSp>
            <p:nvCxnSpPr>
              <p:cNvPr id="13" name="Gerade Verbindung 12"/>
              <p:cNvCxnSpPr>
                <a:stCxn id="5" idx="1"/>
              </p:cNvCxnSpPr>
              <p:nvPr/>
            </p:nvCxnSpPr>
            <p:spPr>
              <a:xfrm>
                <a:off x="-861751" y="1574262"/>
                <a:ext cx="1796966" cy="1723298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/>
            </p:nvCxnSpPr>
            <p:spPr>
              <a:xfrm>
                <a:off x="935215" y="3297560"/>
                <a:ext cx="769519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Abgerundetes Rechteck 4"/>
            <p:cNvSpPr/>
            <p:nvPr/>
          </p:nvSpPr>
          <p:spPr>
            <a:xfrm>
              <a:off x="957784" y="2337982"/>
              <a:ext cx="2567483" cy="432048"/>
            </a:xfrm>
            <a:prstGeom prst="roundRect">
              <a:avLst/>
            </a:prstGeom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Beleg- bzw. </a:t>
              </a: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echnungseingang</a:t>
              </a:r>
            </a:p>
          </p:txBody>
        </p:sp>
        <p:pic>
          <p:nvPicPr>
            <p:cNvPr id="21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720" y="2217440"/>
              <a:ext cx="504056" cy="704249"/>
            </a:xfrm>
            <a:prstGeom prst="rect">
              <a:avLst/>
            </a:prstGeom>
            <a:noFill/>
          </p:spPr>
        </p:pic>
        <p:sp>
          <p:nvSpPr>
            <p:cNvPr id="6" name="Abgerundetes Rechteck 5"/>
            <p:cNvSpPr/>
            <p:nvPr/>
          </p:nvSpPr>
          <p:spPr>
            <a:xfrm>
              <a:off x="1138048" y="6262414"/>
              <a:ext cx="2196000" cy="432000"/>
            </a:xfrm>
            <a:prstGeom prst="roundRect">
              <a:avLst/>
            </a:prstGeom>
            <a:noFill/>
            <a:ln w="12700">
              <a:noFill/>
            </a:ln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8" name="Gerade Verbindung mit Pfeil 7"/>
            <p:cNvCxnSpPr>
              <a:stCxn id="21" idx="2"/>
            </p:cNvCxnSpPr>
            <p:nvPr/>
          </p:nvCxnSpPr>
          <p:spPr>
            <a:xfrm>
              <a:off x="633748" y="2921689"/>
              <a:ext cx="3022" cy="3043128"/>
            </a:xfrm>
            <a:prstGeom prst="straightConnector1">
              <a:avLst/>
            </a:prstGeom>
            <a:ln w="34925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diamon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ieren 36"/>
            <p:cNvGrpSpPr/>
            <p:nvPr/>
          </p:nvGrpSpPr>
          <p:grpSpPr>
            <a:xfrm>
              <a:off x="1362721" y="2770029"/>
              <a:ext cx="657597" cy="371547"/>
              <a:chOff x="840552" y="2554006"/>
              <a:chExt cx="864096" cy="743554"/>
            </a:xfrm>
          </p:grpSpPr>
          <p:cxnSp>
            <p:nvCxnSpPr>
              <p:cNvPr id="38" name="Gerade Verbindung 37"/>
              <p:cNvCxnSpPr/>
              <p:nvPr/>
            </p:nvCxnSpPr>
            <p:spPr>
              <a:xfrm>
                <a:off x="840552" y="2554006"/>
                <a:ext cx="0" cy="743554"/>
              </a:xfrm>
              <a:prstGeom prst="line">
                <a:avLst/>
              </a:prstGeom>
              <a:ln w="2540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>
                <a:off x="840552" y="3297560"/>
                <a:ext cx="864096" cy="0"/>
              </a:xfrm>
              <a:prstGeom prst="line">
                <a:avLst/>
              </a:prstGeom>
              <a:ln w="2540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ieren 40"/>
            <p:cNvGrpSpPr/>
            <p:nvPr/>
          </p:nvGrpSpPr>
          <p:grpSpPr>
            <a:xfrm>
              <a:off x="3163588" y="4161632"/>
              <a:ext cx="723357" cy="921516"/>
              <a:chOff x="857756" y="2554006"/>
              <a:chExt cx="864096" cy="743554"/>
            </a:xfrm>
          </p:grpSpPr>
          <p:cxnSp>
            <p:nvCxnSpPr>
              <p:cNvPr id="42" name="Gerade Verbindung 41"/>
              <p:cNvCxnSpPr/>
              <p:nvPr/>
            </p:nvCxnSpPr>
            <p:spPr>
              <a:xfrm>
                <a:off x="857756" y="2554006"/>
                <a:ext cx="0" cy="743554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>
                <a:off x="857756" y="3297560"/>
                <a:ext cx="864096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AutoShape 14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081221" y="5903617"/>
              <a:ext cx="2360923" cy="410400"/>
            </a:xfrm>
            <a:prstGeom prst="roundRect">
              <a:avLst>
                <a:gd name="adj" fmla="val 21662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90000" tIns="46800" rIns="90000" bIns="46800" anchor="ctr">
              <a:noAutofit/>
            </a:bodyPr>
            <a:lstStyle/>
            <a:p>
              <a:pPr algn="ctr" defTabSz="1160463" eaLnBrk="0" hangingPunct="0">
                <a:lnSpc>
                  <a:spcPct val="100000"/>
                </a:lnSpc>
              </a:pPr>
              <a:r>
                <a:rPr lang="de-DE" sz="1600" dirty="0"/>
                <a:t>Beleg </a:t>
              </a:r>
              <a:r>
                <a:rPr lang="de-DE" sz="1600" dirty="0" smtClean="0"/>
                <a:t>digital buchen</a:t>
              </a:r>
              <a:endParaRPr lang="de-DE" sz="1600" dirty="0"/>
            </a:p>
          </p:txBody>
        </p:sp>
        <p:grpSp>
          <p:nvGrpSpPr>
            <p:cNvPr id="45" name="Gruppieren 44"/>
            <p:cNvGrpSpPr/>
            <p:nvPr/>
          </p:nvGrpSpPr>
          <p:grpSpPr>
            <a:xfrm>
              <a:off x="4231236" y="5526510"/>
              <a:ext cx="826439" cy="590186"/>
              <a:chOff x="879214" y="2554006"/>
              <a:chExt cx="864096" cy="743554"/>
            </a:xfrm>
          </p:grpSpPr>
          <p:cxnSp>
            <p:nvCxnSpPr>
              <p:cNvPr id="46" name="Gerade Verbindung 45"/>
              <p:cNvCxnSpPr/>
              <p:nvPr/>
            </p:nvCxnSpPr>
            <p:spPr>
              <a:xfrm>
                <a:off x="879214" y="2554006"/>
                <a:ext cx="0" cy="743554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879214" y="3297560"/>
                <a:ext cx="864096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ieren 62"/>
            <p:cNvGrpSpPr/>
            <p:nvPr/>
          </p:nvGrpSpPr>
          <p:grpSpPr>
            <a:xfrm>
              <a:off x="1577057" y="2936058"/>
              <a:ext cx="1846682" cy="628314"/>
              <a:chOff x="1577057" y="2936058"/>
              <a:chExt cx="1846682" cy="62831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2055739" y="2936058"/>
                <a:ext cx="1368000" cy="41103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 anchorCtr="0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/>
                  <a:t>scannen</a:t>
                </a:r>
              </a:p>
            </p:txBody>
          </p:sp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77057" y="3131581"/>
                <a:ext cx="886522" cy="432791"/>
              </a:xfrm>
              <a:prstGeom prst="rect">
                <a:avLst/>
              </a:prstGeom>
              <a:noFill/>
            </p:spPr>
          </p:pic>
        </p:grpSp>
        <p:grpSp>
          <p:nvGrpSpPr>
            <p:cNvPr id="62" name="Gruppieren 61"/>
            <p:cNvGrpSpPr/>
            <p:nvPr/>
          </p:nvGrpSpPr>
          <p:grpSpPr>
            <a:xfrm>
              <a:off x="2911823" y="3508246"/>
              <a:ext cx="3032540" cy="874772"/>
              <a:chOff x="2911823" y="3508246"/>
              <a:chExt cx="3032540" cy="874772"/>
            </a:xfrm>
          </p:grpSpPr>
          <p:sp>
            <p:nvSpPr>
              <p:cNvPr id="36" name="AutoShape 9">
                <a:hlinkClick r:id="rId7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2911823" y="3729632"/>
                <a:ext cx="1368152" cy="432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 anchorCtr="0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/>
                  <a:t>indexieren</a:t>
                </a:r>
              </a:p>
            </p:txBody>
          </p:sp>
          <p:pic>
            <p:nvPicPr>
              <p:cNvPr id="51" name="Grafik 50" descr="Bildschirmausschnitt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4168" y="3508246"/>
                <a:ext cx="1310172" cy="8747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49" descr="Belegablage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760" y="3633497"/>
                <a:ext cx="1067603" cy="52813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uppieren 57"/>
            <p:cNvGrpSpPr/>
            <p:nvPr/>
          </p:nvGrpSpPr>
          <p:grpSpPr>
            <a:xfrm>
              <a:off x="3910112" y="4628369"/>
              <a:ext cx="3240240" cy="898141"/>
              <a:chOff x="3910112" y="4628369"/>
              <a:chExt cx="3240240" cy="898141"/>
            </a:xfrm>
          </p:grpSpPr>
          <p:sp>
            <p:nvSpPr>
              <p:cNvPr id="40" name="AutoShape 13">
                <a:hlinkClick r:id="rId1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3910112" y="4628369"/>
                <a:ext cx="1512000" cy="432000"/>
              </a:xfrm>
              <a:prstGeom prst="roundRect">
                <a:avLst>
                  <a:gd name="adj" fmla="val 12759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wrap="square" lIns="90000" tIns="46800" rIns="90000" bIns="46800" anchor="ctr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 smtClean="0"/>
                  <a:t>Prüfung und</a:t>
                </a:r>
                <a:endParaRPr lang="de-DE" sz="1600" dirty="0"/>
              </a:p>
            </p:txBody>
          </p:sp>
          <p:sp>
            <p:nvSpPr>
              <p:cNvPr id="49" name="AutoShape 13">
                <a:hlinkClick r:id="rId1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3910112" y="5094373"/>
                <a:ext cx="1512000" cy="432000"/>
              </a:xfrm>
              <a:prstGeom prst="roundRect">
                <a:avLst>
                  <a:gd name="adj" fmla="val 12759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wrap="square" lIns="90000" tIns="46800" rIns="90000" bIns="46800" anchor="ctr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 smtClean="0"/>
                  <a:t>Freigabe</a:t>
                </a:r>
                <a:endParaRPr lang="de-DE" sz="1600" dirty="0"/>
              </a:p>
            </p:txBody>
          </p:sp>
          <p:pic>
            <p:nvPicPr>
              <p:cNvPr id="53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4810" y="4639786"/>
                <a:ext cx="677910" cy="88672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9936" y="4722240"/>
                <a:ext cx="1000416" cy="6635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AutoShape 55"/>
              <p:cNvSpPr>
                <a:spLocks noChangeArrowheads="1"/>
              </p:cNvSpPr>
              <p:nvPr/>
            </p:nvSpPr>
            <p:spPr bwMode="auto">
              <a:xfrm>
                <a:off x="5926336" y="5169768"/>
                <a:ext cx="1080000" cy="2508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wrap="square" lIns="90000" tIns="46800" rIns="90000" bIns="46800" anchor="ctr">
                <a:noAutofit/>
              </a:bodyPr>
              <a:lstStyle/>
              <a:p>
                <a:pPr algn="ctr" defTabSz="1160463" eaLnBrk="0" hangingPunct="0"/>
                <a:r>
                  <a:rPr lang="de-DE" sz="1600" dirty="0"/>
                  <a:t>geprüft</a:t>
                </a:r>
              </a:p>
            </p:txBody>
          </p:sp>
        </p:grpSp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371" y="5699518"/>
              <a:ext cx="730250" cy="957262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style>
            <a:lnRef idx="0">
              <a:scrgbClr r="0" g="0" b="0"/>
            </a:lnRef>
            <a:fillRef idx="1002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57" name="AutoShape 56"/>
            <p:cNvSpPr>
              <a:spLocks noChangeArrowheads="1"/>
            </p:cNvSpPr>
            <p:nvPr/>
          </p:nvSpPr>
          <p:spPr bwMode="auto">
            <a:xfrm>
              <a:off x="7366496" y="6405971"/>
              <a:ext cx="1080000" cy="2508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lIns="90000" tIns="46800" rIns="90000" bIns="46800" anchor="ctr" anchorCtr="0">
              <a:noAutofit/>
            </a:bodyPr>
            <a:lstStyle/>
            <a:p>
              <a:pPr algn="ctr" defTabSz="1160463" eaLnBrk="0" hangingPunct="0"/>
              <a:r>
                <a:rPr lang="de-DE" sz="1600" dirty="0"/>
                <a:t>geprüft</a:t>
              </a:r>
            </a:p>
          </p:txBody>
        </p:sp>
        <p:grpSp>
          <p:nvGrpSpPr>
            <p:cNvPr id="29" name="Gruppieren 28"/>
            <p:cNvGrpSpPr/>
            <p:nvPr/>
          </p:nvGrpSpPr>
          <p:grpSpPr>
            <a:xfrm>
              <a:off x="8662530" y="2217440"/>
              <a:ext cx="2664296" cy="4464496"/>
              <a:chOff x="9094578" y="2217440"/>
              <a:chExt cx="2664296" cy="4464496"/>
            </a:xfrm>
          </p:grpSpPr>
          <p:sp>
            <p:nvSpPr>
              <p:cNvPr id="9" name="Abgerundetes Rechteck 8"/>
              <p:cNvSpPr/>
              <p:nvPr/>
            </p:nvSpPr>
            <p:spPr>
              <a:xfrm>
                <a:off x="9094578" y="2217440"/>
                <a:ext cx="2664296" cy="3604163"/>
              </a:xfrm>
              <a:prstGeom prst="round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0000"/>
                  </a:lnSpc>
                  <a:spcAft>
                    <a:spcPct val="50000"/>
                  </a:spcAft>
                </a:pPr>
                <a:r>
                  <a:rPr lang="de-DE" sz="1600" i="1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Workflow-Unterstützung</a:t>
                </a:r>
                <a:r>
                  <a:rPr lang="de-DE" sz="16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durch: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ct val="5000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Weiterleitungsfunktion</a:t>
                </a:r>
              </a:p>
              <a:p>
                <a:pPr>
                  <a:spcAft>
                    <a:spcPct val="50000"/>
                  </a:spcAft>
                  <a:buClr>
                    <a:schemeClr val="bg1"/>
                  </a:buClr>
                </a:pPr>
                <a:r>
                  <a:rPr lang="de-DE" sz="1400" dirty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     - Zur Kenntnisnahme</a:t>
                </a:r>
              </a:p>
              <a:p>
                <a:pPr>
                  <a:spcAft>
                    <a:spcPct val="50000"/>
                  </a:spcAft>
                  <a:buClr>
                    <a:schemeClr val="bg1"/>
                  </a:buClr>
                </a:pP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      - Zur Erledigung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ct val="5000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Genehmigungsprozesse</a:t>
                </a:r>
              </a:p>
              <a:p>
                <a:pPr>
                  <a:lnSpc>
                    <a:spcPct val="100000"/>
                  </a:lnSpc>
                  <a:spcAft>
                    <a:spcPct val="50000"/>
                  </a:spcAft>
                </a:pPr>
                <a:endParaRPr lang="de-DE" sz="1600" dirty="0">
                  <a:solidFill>
                    <a:schemeClr val="hlin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lnSpc>
                    <a:spcPct val="100000"/>
                  </a:lnSpc>
                  <a:spcAft>
                    <a:spcPct val="50000"/>
                  </a:spcAft>
                </a:pPr>
                <a:endParaRPr lang="de-DE" sz="1600" dirty="0" smtClean="0">
                  <a:solidFill>
                    <a:schemeClr val="hlin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AutoShape 48"/>
              <p:cNvSpPr>
                <a:spLocks noChangeArrowheads="1"/>
              </p:cNvSpPr>
              <p:nvPr/>
            </p:nvSpPr>
            <p:spPr bwMode="auto">
              <a:xfrm>
                <a:off x="9387731" y="4525175"/>
                <a:ext cx="2090737" cy="54313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 defTabSz="1160463">
                  <a:lnSpc>
                    <a:spcPct val="100000"/>
                  </a:lnSpc>
                </a:pPr>
                <a:r>
                  <a:rPr lang="de-DE" sz="1400" dirty="0">
                    <a:latin typeface="+mn-lt"/>
                  </a:rPr>
                  <a:t>digitalisierter </a:t>
                </a:r>
              </a:p>
              <a:p>
                <a:pPr algn="ctr" defTabSz="1160463">
                  <a:lnSpc>
                    <a:spcPct val="100000"/>
                  </a:lnSpc>
                </a:pPr>
                <a:r>
                  <a:rPr lang="de-DE" sz="1400" dirty="0">
                    <a:latin typeface="+mn-lt"/>
                  </a:rPr>
                  <a:t>Arbeitsschritt </a:t>
                </a:r>
              </a:p>
            </p:txBody>
          </p:sp>
          <p:sp>
            <p:nvSpPr>
              <p:cNvPr id="61" name="AutoShape 48"/>
              <p:cNvSpPr>
                <a:spLocks noChangeArrowheads="1"/>
              </p:cNvSpPr>
              <p:nvPr/>
            </p:nvSpPr>
            <p:spPr bwMode="auto">
              <a:xfrm>
                <a:off x="9094578" y="5842893"/>
                <a:ext cx="2664296" cy="83904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 defTabSz="1160463">
                  <a:lnSpc>
                    <a:spcPct val="100000"/>
                  </a:lnSpc>
                </a:pPr>
                <a:r>
                  <a:rPr lang="de-DE" sz="1400" dirty="0">
                    <a:latin typeface="+mn-lt"/>
                  </a:rPr>
                  <a:t>G</a:t>
                </a:r>
                <a:r>
                  <a:rPr lang="de-DE" sz="1400" dirty="0" smtClean="0">
                    <a:latin typeface="+mn-lt"/>
                  </a:rPr>
                  <a:t>ebuchte </a:t>
                </a:r>
                <a:r>
                  <a:rPr lang="de-DE" sz="1400" dirty="0">
                    <a:latin typeface="+mn-lt"/>
                  </a:rPr>
                  <a:t>Belege werden </a:t>
                </a:r>
                <a:r>
                  <a:rPr lang="de-DE" sz="1400" dirty="0" smtClean="0">
                    <a:latin typeface="+mn-lt"/>
                  </a:rPr>
                  <a:t/>
                </a:r>
                <a:br>
                  <a:rPr lang="de-DE" sz="1400" dirty="0" smtClean="0">
                    <a:latin typeface="+mn-lt"/>
                  </a:rPr>
                </a:br>
                <a:r>
                  <a:rPr lang="de-DE" sz="1400" dirty="0" smtClean="0">
                    <a:latin typeface="+mn-lt"/>
                  </a:rPr>
                  <a:t>für </a:t>
                </a:r>
                <a:r>
                  <a:rPr lang="de-DE" sz="1400" dirty="0">
                    <a:latin typeface="+mn-lt"/>
                  </a:rPr>
                  <a:t>Datenaustausch </a:t>
                </a:r>
                <a:r>
                  <a:rPr lang="de-DE" sz="1400" dirty="0" smtClean="0">
                    <a:latin typeface="+mn-lt"/>
                  </a:rPr>
                  <a:t>mit z.B. Kanzlei </a:t>
                </a:r>
                <a:r>
                  <a:rPr lang="de-DE" sz="1400" dirty="0">
                    <a:latin typeface="+mn-lt"/>
                  </a:rPr>
                  <a:t>exportiert</a:t>
                </a:r>
              </a:p>
            </p:txBody>
          </p:sp>
        </p:grpSp>
        <p:cxnSp>
          <p:nvCxnSpPr>
            <p:cNvPr id="31" name="Gerade Verbindung 30"/>
            <p:cNvCxnSpPr/>
            <p:nvPr/>
          </p:nvCxnSpPr>
          <p:spPr>
            <a:xfrm>
              <a:off x="8662530" y="2554006"/>
              <a:ext cx="0" cy="410279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13"/>
            <p:cNvGrpSpPr>
              <a:grpSpLocks noChangeAspect="1"/>
            </p:cNvGrpSpPr>
            <p:nvPr/>
          </p:nvGrpSpPr>
          <p:grpSpPr bwMode="auto">
            <a:xfrm>
              <a:off x="8518671" y="6118414"/>
              <a:ext cx="288000" cy="288000"/>
              <a:chOff x="4563" y="845"/>
              <a:chExt cx="304" cy="304"/>
            </a:xfrm>
          </p:grpSpPr>
          <p:sp>
            <p:nvSpPr>
              <p:cNvPr id="78" name="Oval 14"/>
              <p:cNvSpPr>
                <a:spLocks noChangeArrowheads="1"/>
              </p:cNvSpPr>
              <p:nvPr/>
            </p:nvSpPr>
            <p:spPr bwMode="auto">
              <a:xfrm>
                <a:off x="4563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79" name="AutoShape 15"/>
              <p:cNvSpPr>
                <a:spLocks noChangeArrowheads="1"/>
              </p:cNvSpPr>
              <p:nvPr/>
            </p:nvSpPr>
            <p:spPr bwMode="auto">
              <a:xfrm rot="5400000">
                <a:off x="4641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85" name="Group 13"/>
            <p:cNvGrpSpPr>
              <a:grpSpLocks noChangeAspect="1"/>
            </p:cNvGrpSpPr>
            <p:nvPr/>
          </p:nvGrpSpPr>
          <p:grpSpPr bwMode="auto">
            <a:xfrm>
              <a:off x="4087251" y="5964817"/>
              <a:ext cx="288000" cy="288000"/>
              <a:chOff x="4715" y="845"/>
              <a:chExt cx="304" cy="304"/>
            </a:xfrm>
          </p:grpSpPr>
          <p:sp>
            <p:nvSpPr>
              <p:cNvPr id="87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88" name="AutoShape 15"/>
              <p:cNvSpPr>
                <a:spLocks noChangeArrowheads="1"/>
              </p:cNvSpPr>
              <p:nvPr/>
            </p:nvSpPr>
            <p:spPr bwMode="auto">
              <a:xfrm rot="5400000">
                <a:off x="4802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90" name="Group 13"/>
            <p:cNvGrpSpPr>
              <a:grpSpLocks noChangeAspect="1"/>
            </p:cNvGrpSpPr>
            <p:nvPr/>
          </p:nvGrpSpPr>
          <p:grpSpPr bwMode="auto">
            <a:xfrm>
              <a:off x="3019604" y="4910016"/>
              <a:ext cx="288000" cy="288000"/>
              <a:chOff x="4715" y="845"/>
              <a:chExt cx="304" cy="304"/>
            </a:xfrm>
          </p:grpSpPr>
          <p:sp>
            <p:nvSpPr>
              <p:cNvPr id="91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92" name="AutoShape 15"/>
              <p:cNvSpPr>
                <a:spLocks noChangeArrowheads="1"/>
              </p:cNvSpPr>
              <p:nvPr/>
            </p:nvSpPr>
            <p:spPr bwMode="auto">
              <a:xfrm rot="5400000">
                <a:off x="4788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93" name="Group 13"/>
            <p:cNvGrpSpPr>
              <a:grpSpLocks noChangeAspect="1"/>
            </p:cNvGrpSpPr>
            <p:nvPr/>
          </p:nvGrpSpPr>
          <p:grpSpPr bwMode="auto">
            <a:xfrm>
              <a:off x="2181967" y="3801632"/>
              <a:ext cx="288000" cy="288000"/>
              <a:chOff x="4715" y="845"/>
              <a:chExt cx="304" cy="304"/>
            </a:xfrm>
          </p:grpSpPr>
          <p:sp>
            <p:nvSpPr>
              <p:cNvPr id="94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95" name="AutoShape 15"/>
              <p:cNvSpPr>
                <a:spLocks noChangeArrowheads="1"/>
              </p:cNvSpPr>
              <p:nvPr/>
            </p:nvSpPr>
            <p:spPr bwMode="auto">
              <a:xfrm rot="5400000">
                <a:off x="4796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96" name="Group 13"/>
            <p:cNvGrpSpPr>
              <a:grpSpLocks noChangeAspect="1"/>
            </p:cNvGrpSpPr>
            <p:nvPr/>
          </p:nvGrpSpPr>
          <p:grpSpPr bwMode="auto">
            <a:xfrm>
              <a:off x="1218737" y="2995828"/>
              <a:ext cx="288000" cy="288000"/>
              <a:chOff x="4715" y="845"/>
              <a:chExt cx="304" cy="304"/>
            </a:xfrm>
          </p:grpSpPr>
          <p:sp>
            <p:nvSpPr>
              <p:cNvPr id="97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98" name="AutoShape 15"/>
              <p:cNvSpPr>
                <a:spLocks noChangeArrowheads="1"/>
              </p:cNvSpPr>
              <p:nvPr/>
            </p:nvSpPr>
            <p:spPr bwMode="auto">
              <a:xfrm rot="5400000">
                <a:off x="4789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</p:grpSp>
      <p:sp>
        <p:nvSpPr>
          <p:cNvPr id="99" name="Foliennummernplatzhalter 5"/>
          <p:cNvSpPr>
            <a:spLocks noGrp="1"/>
          </p:cNvSpPr>
          <p:nvPr>
            <p:ph type="sldNum" sz="quarter" idx="35"/>
          </p:nvPr>
        </p:nvSpPr>
        <p:spPr>
          <a:xfrm>
            <a:off x="11901600" y="6494400"/>
            <a:ext cx="576080" cy="247650"/>
          </a:xfrm>
        </p:spPr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56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3911138" y="3054091"/>
            <a:ext cx="1511142" cy="617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bgerundetes Rechteck 72"/>
          <p:cNvSpPr/>
          <p:nvPr/>
        </p:nvSpPr>
        <p:spPr>
          <a:xfrm>
            <a:off x="4535380" y="2699533"/>
            <a:ext cx="3004439" cy="432048"/>
          </a:xfrm>
          <a:prstGeom prst="roundRect">
            <a:avLst/>
          </a:pr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SmartTransfer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-Portal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6158474" y="2281805"/>
            <a:ext cx="1525" cy="417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54" y="1888477"/>
            <a:ext cx="1085490" cy="5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64" y="1929071"/>
            <a:ext cx="1085490" cy="5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feld 79"/>
          <p:cNvSpPr txBox="1"/>
          <p:nvPr/>
        </p:nvSpPr>
        <p:spPr>
          <a:xfrm rot="21234910">
            <a:off x="4728003" y="2059305"/>
            <a:ext cx="69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EDI</a:t>
            </a:r>
            <a:endParaRPr lang="de-DE" sz="1400" dirty="0"/>
          </a:p>
        </p:txBody>
      </p:sp>
      <p:cxnSp>
        <p:nvCxnSpPr>
          <p:cNvPr id="81" name="Gerade Verbindung 80"/>
          <p:cNvCxnSpPr/>
          <p:nvPr/>
        </p:nvCxnSpPr>
        <p:spPr>
          <a:xfrm flipH="1">
            <a:off x="5171038" y="2309894"/>
            <a:ext cx="11502" cy="3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 rot="21413029">
            <a:off x="5670331" y="2004806"/>
            <a:ext cx="9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ZUGFeRD</a:t>
            </a:r>
          </a:p>
        </p:txBody>
      </p:sp>
      <p:sp>
        <p:nvSpPr>
          <p:cNvPr id="83" name="Textfeld 82"/>
          <p:cNvSpPr txBox="1"/>
          <p:nvPr/>
        </p:nvSpPr>
        <p:spPr>
          <a:xfrm rot="21413029">
            <a:off x="6665417" y="1912472"/>
            <a:ext cx="9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XRechnung</a:t>
            </a:r>
            <a:r>
              <a:rPr lang="de-DE" sz="1200" dirty="0" smtClean="0"/>
              <a:t> u.a.</a:t>
            </a:r>
            <a:endParaRPr lang="de-DE" sz="1200" dirty="0"/>
          </a:p>
        </p:txBody>
      </p:sp>
      <p:pic>
        <p:nvPicPr>
          <p:cNvPr id="84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354" y="1854936"/>
            <a:ext cx="1085490" cy="5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feld 85"/>
          <p:cNvSpPr txBox="1"/>
          <p:nvPr/>
        </p:nvSpPr>
        <p:spPr>
          <a:xfrm rot="21413029">
            <a:off x="6764849" y="1955716"/>
            <a:ext cx="98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Xrechnung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cxnSp>
        <p:nvCxnSpPr>
          <p:cNvPr id="89" name="Gerade Verbindung 88"/>
          <p:cNvCxnSpPr/>
          <p:nvPr/>
        </p:nvCxnSpPr>
        <p:spPr>
          <a:xfrm>
            <a:off x="7085533" y="2261697"/>
            <a:ext cx="0" cy="437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317792" y="6024857"/>
            <a:ext cx="151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Archiv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509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3" grpId="0" animBg="1"/>
      <p:bldP spid="80" grpId="0"/>
      <p:bldP spid="82" grpId="0"/>
      <p:bldP spid="83" grpId="0"/>
      <p:bldP spid="86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Verträge 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 dirty="0"/>
              <a:t>Vom </a:t>
            </a:r>
            <a:r>
              <a:rPr lang="de-DE" sz="2000" dirty="0" smtClean="0"/>
              <a:t>Vertragseingang </a:t>
            </a:r>
            <a:r>
              <a:rPr lang="de-DE" sz="2000" dirty="0"/>
              <a:t>bis zur </a:t>
            </a:r>
            <a:r>
              <a:rPr lang="de-DE" sz="2000" dirty="0" smtClean="0"/>
              <a:t>Ablage</a:t>
            </a:r>
            <a:endParaRPr lang="de-DE" sz="2000" dirty="0"/>
          </a:p>
        </p:txBody>
      </p:sp>
      <p:pic>
        <p:nvPicPr>
          <p:cNvPr id="23" name="Picture 2" descr="\\vmware-host\Shared Folders\Schreibtisch\Icons_v1b_Final_ppt\Rechenzentrum_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5953094"/>
            <a:ext cx="1080120" cy="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uppieren 64"/>
          <p:cNvGrpSpPr/>
          <p:nvPr/>
        </p:nvGrpSpPr>
        <p:grpSpPr>
          <a:xfrm>
            <a:off x="525846" y="2179822"/>
            <a:ext cx="10873098" cy="4476974"/>
            <a:chOff x="381720" y="2217440"/>
            <a:chExt cx="10945106" cy="447697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957784" y="2554006"/>
              <a:ext cx="1954039" cy="1391626"/>
              <a:chOff x="-861751" y="1574262"/>
              <a:chExt cx="2566485" cy="1723298"/>
            </a:xfrm>
          </p:grpSpPr>
          <p:cxnSp>
            <p:nvCxnSpPr>
              <p:cNvPr id="13" name="Gerade Verbindung 12"/>
              <p:cNvCxnSpPr>
                <a:stCxn id="5" idx="1"/>
              </p:cNvCxnSpPr>
              <p:nvPr/>
            </p:nvCxnSpPr>
            <p:spPr>
              <a:xfrm>
                <a:off x="-861751" y="1574262"/>
                <a:ext cx="1796966" cy="1723298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/>
            </p:nvCxnSpPr>
            <p:spPr>
              <a:xfrm>
                <a:off x="935215" y="3297560"/>
                <a:ext cx="769519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Abgerundetes Rechteck 4"/>
            <p:cNvSpPr/>
            <p:nvPr/>
          </p:nvSpPr>
          <p:spPr>
            <a:xfrm>
              <a:off x="957784" y="2337982"/>
              <a:ext cx="2567483" cy="432048"/>
            </a:xfrm>
            <a:prstGeom prst="roundRect">
              <a:avLst/>
            </a:prstGeom>
            <a:ln w="190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Vertragseingang/Vertragsanlage</a:t>
              </a:r>
            </a:p>
          </p:txBody>
        </p:sp>
        <p:pic>
          <p:nvPicPr>
            <p:cNvPr id="21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720" y="2217440"/>
              <a:ext cx="504056" cy="704249"/>
            </a:xfrm>
            <a:prstGeom prst="rect">
              <a:avLst/>
            </a:prstGeom>
            <a:noFill/>
          </p:spPr>
        </p:pic>
        <p:sp>
          <p:nvSpPr>
            <p:cNvPr id="6" name="Abgerundetes Rechteck 5"/>
            <p:cNvSpPr/>
            <p:nvPr/>
          </p:nvSpPr>
          <p:spPr>
            <a:xfrm>
              <a:off x="1138048" y="6262414"/>
              <a:ext cx="2196000" cy="432000"/>
            </a:xfrm>
            <a:prstGeom prst="roundRect">
              <a:avLst/>
            </a:prstGeom>
            <a:noFill/>
            <a:ln w="12700">
              <a:noFill/>
            </a:ln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8" name="Gerade Verbindung mit Pfeil 7"/>
            <p:cNvCxnSpPr>
              <a:stCxn id="21" idx="2"/>
            </p:cNvCxnSpPr>
            <p:nvPr/>
          </p:nvCxnSpPr>
          <p:spPr>
            <a:xfrm>
              <a:off x="633748" y="2921689"/>
              <a:ext cx="3022" cy="3043128"/>
            </a:xfrm>
            <a:prstGeom prst="straightConnector1">
              <a:avLst/>
            </a:prstGeom>
            <a:ln w="34925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diamon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ieren 36"/>
            <p:cNvGrpSpPr/>
            <p:nvPr/>
          </p:nvGrpSpPr>
          <p:grpSpPr>
            <a:xfrm>
              <a:off x="1362721" y="2770029"/>
              <a:ext cx="657597" cy="371547"/>
              <a:chOff x="840552" y="2554006"/>
              <a:chExt cx="864096" cy="743554"/>
            </a:xfrm>
          </p:grpSpPr>
          <p:cxnSp>
            <p:nvCxnSpPr>
              <p:cNvPr id="38" name="Gerade Verbindung 37"/>
              <p:cNvCxnSpPr/>
              <p:nvPr/>
            </p:nvCxnSpPr>
            <p:spPr>
              <a:xfrm>
                <a:off x="840552" y="2554006"/>
                <a:ext cx="0" cy="743554"/>
              </a:xfrm>
              <a:prstGeom prst="line">
                <a:avLst/>
              </a:prstGeom>
              <a:ln w="2540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>
                <a:off x="840552" y="3297560"/>
                <a:ext cx="864096" cy="0"/>
              </a:xfrm>
              <a:prstGeom prst="line">
                <a:avLst/>
              </a:prstGeom>
              <a:ln w="2540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ieren 40"/>
            <p:cNvGrpSpPr/>
            <p:nvPr/>
          </p:nvGrpSpPr>
          <p:grpSpPr>
            <a:xfrm>
              <a:off x="3163588" y="4161632"/>
              <a:ext cx="723357" cy="921516"/>
              <a:chOff x="857756" y="2554006"/>
              <a:chExt cx="864096" cy="743554"/>
            </a:xfrm>
          </p:grpSpPr>
          <p:cxnSp>
            <p:nvCxnSpPr>
              <p:cNvPr id="42" name="Gerade Verbindung 41"/>
              <p:cNvCxnSpPr/>
              <p:nvPr/>
            </p:nvCxnSpPr>
            <p:spPr>
              <a:xfrm>
                <a:off x="857756" y="2554006"/>
                <a:ext cx="0" cy="743554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>
                <a:off x="857756" y="3297560"/>
                <a:ext cx="864096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AutoShape 14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081221" y="5903617"/>
              <a:ext cx="2360923" cy="410400"/>
            </a:xfrm>
            <a:prstGeom prst="roundRect">
              <a:avLst>
                <a:gd name="adj" fmla="val 21662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90000" tIns="46800" rIns="90000" bIns="46800" anchor="ctr">
              <a:noAutofit/>
            </a:bodyPr>
            <a:lstStyle/>
            <a:p>
              <a:pPr algn="ctr" defTabSz="1160463" eaLnBrk="0" hangingPunct="0">
                <a:lnSpc>
                  <a:spcPct val="100000"/>
                </a:lnSpc>
              </a:pPr>
              <a:r>
                <a:rPr lang="de-DE" sz="1600" dirty="0" smtClean="0"/>
                <a:t>Überwachung</a:t>
              </a:r>
              <a:endParaRPr lang="de-DE" sz="1600" dirty="0"/>
            </a:p>
          </p:txBody>
        </p:sp>
        <p:grpSp>
          <p:nvGrpSpPr>
            <p:cNvPr id="45" name="Gruppieren 44"/>
            <p:cNvGrpSpPr/>
            <p:nvPr/>
          </p:nvGrpSpPr>
          <p:grpSpPr>
            <a:xfrm>
              <a:off x="4231236" y="5526510"/>
              <a:ext cx="826439" cy="590186"/>
              <a:chOff x="879214" y="2554006"/>
              <a:chExt cx="864096" cy="743554"/>
            </a:xfrm>
          </p:grpSpPr>
          <p:cxnSp>
            <p:nvCxnSpPr>
              <p:cNvPr id="46" name="Gerade Verbindung 45"/>
              <p:cNvCxnSpPr/>
              <p:nvPr/>
            </p:nvCxnSpPr>
            <p:spPr>
              <a:xfrm>
                <a:off x="879214" y="2554006"/>
                <a:ext cx="0" cy="743554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879214" y="3297560"/>
                <a:ext cx="864096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ieren 62"/>
            <p:cNvGrpSpPr/>
            <p:nvPr/>
          </p:nvGrpSpPr>
          <p:grpSpPr>
            <a:xfrm>
              <a:off x="1577057" y="2936058"/>
              <a:ext cx="1846682" cy="628314"/>
              <a:chOff x="1577057" y="2936058"/>
              <a:chExt cx="1846682" cy="62831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2055739" y="2936058"/>
                <a:ext cx="1368000" cy="41103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 anchorCtr="0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/>
                  <a:t>scannen</a:t>
                </a:r>
              </a:p>
            </p:txBody>
          </p:sp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77057" y="3131581"/>
                <a:ext cx="886522" cy="432791"/>
              </a:xfrm>
              <a:prstGeom prst="rect">
                <a:avLst/>
              </a:prstGeom>
              <a:noFill/>
            </p:spPr>
          </p:pic>
        </p:grpSp>
        <p:grpSp>
          <p:nvGrpSpPr>
            <p:cNvPr id="62" name="Gruppieren 61"/>
            <p:cNvGrpSpPr/>
            <p:nvPr/>
          </p:nvGrpSpPr>
          <p:grpSpPr>
            <a:xfrm>
              <a:off x="2911823" y="3508246"/>
              <a:ext cx="3032540" cy="874772"/>
              <a:chOff x="2911823" y="3508246"/>
              <a:chExt cx="3032540" cy="874772"/>
            </a:xfrm>
          </p:grpSpPr>
          <p:sp>
            <p:nvSpPr>
              <p:cNvPr id="36" name="AutoShape 9">
                <a:hlinkClick r:id="rId7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2911823" y="3729632"/>
                <a:ext cx="1368152" cy="432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 anchorCtr="0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/>
                  <a:t>indexieren</a:t>
                </a:r>
              </a:p>
            </p:txBody>
          </p:sp>
          <p:pic>
            <p:nvPicPr>
              <p:cNvPr id="51" name="Grafik 50" descr="Bildschirmausschnitt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4168" y="3508246"/>
                <a:ext cx="1310172" cy="8747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49" descr="Belegablage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760" y="3633497"/>
                <a:ext cx="1067603" cy="52813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uppieren 57"/>
            <p:cNvGrpSpPr/>
            <p:nvPr/>
          </p:nvGrpSpPr>
          <p:grpSpPr>
            <a:xfrm>
              <a:off x="3910112" y="4628369"/>
              <a:ext cx="3240240" cy="898141"/>
              <a:chOff x="3910112" y="4628369"/>
              <a:chExt cx="3240240" cy="898141"/>
            </a:xfrm>
          </p:grpSpPr>
          <p:sp>
            <p:nvSpPr>
              <p:cNvPr id="40" name="AutoShape 13">
                <a:hlinkClick r:id="rId1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3910112" y="4628369"/>
                <a:ext cx="1512000" cy="432000"/>
              </a:xfrm>
              <a:prstGeom prst="roundRect">
                <a:avLst>
                  <a:gd name="adj" fmla="val 12759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wrap="square" lIns="90000" tIns="46800" rIns="90000" bIns="46800" anchor="ctr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 smtClean="0"/>
                  <a:t>Prüfung und</a:t>
                </a:r>
                <a:endParaRPr lang="de-DE" sz="1600" dirty="0"/>
              </a:p>
            </p:txBody>
          </p:sp>
          <p:sp>
            <p:nvSpPr>
              <p:cNvPr id="49" name="AutoShape 13">
                <a:hlinkClick r:id="rId1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3910112" y="5094373"/>
                <a:ext cx="1512000" cy="432000"/>
              </a:xfrm>
              <a:prstGeom prst="roundRect">
                <a:avLst>
                  <a:gd name="adj" fmla="val 12759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wrap="square" lIns="90000" tIns="46800" rIns="90000" bIns="46800" anchor="ctr">
                <a:noAutofit/>
              </a:bodyPr>
              <a:lstStyle/>
              <a:p>
                <a:pPr algn="ctr" defTabSz="1160463" eaLnBrk="0" hangingPunct="0">
                  <a:lnSpc>
                    <a:spcPct val="100000"/>
                  </a:lnSpc>
                </a:pPr>
                <a:r>
                  <a:rPr lang="de-DE" sz="1600" dirty="0" smtClean="0"/>
                  <a:t>Freigabe</a:t>
                </a:r>
                <a:endParaRPr lang="de-DE" sz="1600" dirty="0"/>
              </a:p>
            </p:txBody>
          </p:sp>
          <p:pic>
            <p:nvPicPr>
              <p:cNvPr id="53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4810" y="4639786"/>
                <a:ext cx="677910" cy="88672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9936" y="4722240"/>
                <a:ext cx="1000416" cy="6635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AutoShape 55"/>
              <p:cNvSpPr>
                <a:spLocks noChangeArrowheads="1"/>
              </p:cNvSpPr>
              <p:nvPr/>
            </p:nvSpPr>
            <p:spPr bwMode="auto">
              <a:xfrm>
                <a:off x="5926336" y="5169768"/>
                <a:ext cx="1080000" cy="2508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wrap="square" lIns="90000" tIns="46800" rIns="90000" bIns="46800" anchor="ctr">
                <a:noAutofit/>
              </a:bodyPr>
              <a:lstStyle/>
              <a:p>
                <a:pPr algn="ctr" defTabSz="1160463" eaLnBrk="0" hangingPunct="0"/>
                <a:r>
                  <a:rPr lang="de-DE" sz="1600" dirty="0" smtClean="0"/>
                  <a:t>geprüft</a:t>
                </a:r>
                <a:endParaRPr lang="de-DE" sz="1600" dirty="0"/>
              </a:p>
            </p:txBody>
          </p:sp>
        </p:grpSp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371" y="5699518"/>
              <a:ext cx="730250" cy="957262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style>
            <a:lnRef idx="0">
              <a:scrgbClr r="0" g="0" b="0"/>
            </a:lnRef>
            <a:fillRef idx="1002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57" name="AutoShape 56"/>
            <p:cNvSpPr>
              <a:spLocks noChangeArrowheads="1"/>
            </p:cNvSpPr>
            <p:nvPr/>
          </p:nvSpPr>
          <p:spPr bwMode="auto">
            <a:xfrm>
              <a:off x="7366496" y="6405971"/>
              <a:ext cx="1080000" cy="2508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lIns="90000" tIns="46800" rIns="90000" bIns="46800" anchor="ctr" anchorCtr="0">
              <a:noAutofit/>
            </a:bodyPr>
            <a:lstStyle/>
            <a:p>
              <a:pPr algn="ctr" defTabSz="1160463" eaLnBrk="0" hangingPunct="0"/>
              <a:r>
                <a:rPr lang="de-DE" sz="1600" dirty="0"/>
                <a:t>geprüft</a:t>
              </a:r>
            </a:p>
          </p:txBody>
        </p:sp>
        <p:grpSp>
          <p:nvGrpSpPr>
            <p:cNvPr id="29" name="Gruppieren 28"/>
            <p:cNvGrpSpPr/>
            <p:nvPr/>
          </p:nvGrpSpPr>
          <p:grpSpPr>
            <a:xfrm>
              <a:off x="8662530" y="2217440"/>
              <a:ext cx="2664296" cy="4464496"/>
              <a:chOff x="9094578" y="2217440"/>
              <a:chExt cx="2664296" cy="4464496"/>
            </a:xfrm>
          </p:grpSpPr>
          <p:sp>
            <p:nvSpPr>
              <p:cNvPr id="9" name="Abgerundetes Rechteck 8"/>
              <p:cNvSpPr/>
              <p:nvPr/>
            </p:nvSpPr>
            <p:spPr>
              <a:xfrm>
                <a:off x="9094578" y="2217440"/>
                <a:ext cx="2664296" cy="3604163"/>
              </a:xfrm>
              <a:prstGeom prst="round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0000"/>
                  </a:lnSpc>
                  <a:spcAft>
                    <a:spcPct val="50000"/>
                  </a:spcAft>
                </a:pPr>
                <a:r>
                  <a:rPr lang="de-DE" sz="1600" i="1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Workflow-Unterstützung</a:t>
                </a:r>
                <a:r>
                  <a:rPr lang="de-DE" sz="16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durch: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ct val="5000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Weiterleitungsfunktion</a:t>
                </a:r>
              </a:p>
              <a:p>
                <a:pPr>
                  <a:spcAft>
                    <a:spcPct val="50000"/>
                  </a:spcAft>
                  <a:buClr>
                    <a:schemeClr val="bg1"/>
                  </a:buClr>
                </a:pPr>
                <a:r>
                  <a:rPr lang="de-DE" sz="1400" dirty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     - Zur Kenntnisnahme</a:t>
                </a:r>
              </a:p>
              <a:p>
                <a:pPr>
                  <a:spcAft>
                    <a:spcPct val="50000"/>
                  </a:spcAft>
                  <a:buClr>
                    <a:schemeClr val="bg1"/>
                  </a:buClr>
                </a:pP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      - Zur Erledigung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ct val="5000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de-DE" sz="1400" dirty="0" smtClean="0">
                    <a:solidFill>
                      <a:schemeClr val="hlink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Genehmigungsprozesse</a:t>
                </a:r>
              </a:p>
              <a:p>
                <a:pPr>
                  <a:lnSpc>
                    <a:spcPct val="100000"/>
                  </a:lnSpc>
                  <a:spcAft>
                    <a:spcPct val="50000"/>
                  </a:spcAft>
                </a:pPr>
                <a:endParaRPr lang="de-DE" sz="1600" dirty="0">
                  <a:solidFill>
                    <a:schemeClr val="hlin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lnSpc>
                    <a:spcPct val="100000"/>
                  </a:lnSpc>
                  <a:spcAft>
                    <a:spcPct val="50000"/>
                  </a:spcAft>
                </a:pPr>
                <a:endParaRPr lang="de-DE" sz="1600" dirty="0" smtClean="0">
                  <a:solidFill>
                    <a:schemeClr val="hlin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AutoShape 48"/>
              <p:cNvSpPr>
                <a:spLocks noChangeArrowheads="1"/>
              </p:cNvSpPr>
              <p:nvPr/>
            </p:nvSpPr>
            <p:spPr bwMode="auto">
              <a:xfrm>
                <a:off x="9387731" y="4525175"/>
                <a:ext cx="2090737" cy="54313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 defTabSz="1160463">
                  <a:lnSpc>
                    <a:spcPct val="100000"/>
                  </a:lnSpc>
                </a:pPr>
                <a:r>
                  <a:rPr lang="de-DE" sz="1400" dirty="0">
                    <a:latin typeface="+mn-lt"/>
                  </a:rPr>
                  <a:t>digitalisierter </a:t>
                </a:r>
              </a:p>
              <a:p>
                <a:pPr algn="ctr" defTabSz="1160463">
                  <a:lnSpc>
                    <a:spcPct val="100000"/>
                  </a:lnSpc>
                </a:pPr>
                <a:r>
                  <a:rPr lang="de-DE" sz="1400" dirty="0">
                    <a:latin typeface="+mn-lt"/>
                  </a:rPr>
                  <a:t>Arbeitsschritt </a:t>
                </a:r>
              </a:p>
            </p:txBody>
          </p:sp>
          <p:sp>
            <p:nvSpPr>
              <p:cNvPr id="61" name="AutoShape 48"/>
              <p:cNvSpPr>
                <a:spLocks noChangeArrowheads="1"/>
              </p:cNvSpPr>
              <p:nvPr/>
            </p:nvSpPr>
            <p:spPr bwMode="auto">
              <a:xfrm>
                <a:off x="9094578" y="5842893"/>
                <a:ext cx="2664296" cy="83904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 defTabSz="1160463">
                  <a:lnSpc>
                    <a:spcPct val="100000"/>
                  </a:lnSpc>
                </a:pPr>
                <a:r>
                  <a:rPr lang="de-DE" sz="1400" dirty="0" smtClean="0">
                    <a:latin typeface="+mn-lt"/>
                  </a:rPr>
                  <a:t>Verträge werden </a:t>
                </a:r>
                <a:r>
                  <a:rPr lang="de-DE" sz="1400" dirty="0" err="1" smtClean="0">
                    <a:latin typeface="+mn-lt"/>
                  </a:rPr>
                  <a:t>entspechend</a:t>
                </a:r>
                <a:r>
                  <a:rPr lang="de-DE" sz="1400" dirty="0" smtClean="0">
                    <a:latin typeface="+mn-lt"/>
                  </a:rPr>
                  <a:t> überwacht und stehen elektronisch zur Verfügung</a:t>
                </a:r>
                <a:endParaRPr lang="de-DE" sz="1400" dirty="0">
                  <a:latin typeface="+mn-lt"/>
                </a:endParaRPr>
              </a:p>
            </p:txBody>
          </p:sp>
        </p:grpSp>
        <p:cxnSp>
          <p:nvCxnSpPr>
            <p:cNvPr id="31" name="Gerade Verbindung 30"/>
            <p:cNvCxnSpPr/>
            <p:nvPr/>
          </p:nvCxnSpPr>
          <p:spPr>
            <a:xfrm>
              <a:off x="8662530" y="2554006"/>
              <a:ext cx="0" cy="410279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13"/>
            <p:cNvGrpSpPr>
              <a:grpSpLocks noChangeAspect="1"/>
            </p:cNvGrpSpPr>
            <p:nvPr/>
          </p:nvGrpSpPr>
          <p:grpSpPr bwMode="auto">
            <a:xfrm>
              <a:off x="8518671" y="6118414"/>
              <a:ext cx="288000" cy="288000"/>
              <a:chOff x="4563" y="845"/>
              <a:chExt cx="304" cy="304"/>
            </a:xfrm>
          </p:grpSpPr>
          <p:sp>
            <p:nvSpPr>
              <p:cNvPr id="78" name="Oval 14"/>
              <p:cNvSpPr>
                <a:spLocks noChangeArrowheads="1"/>
              </p:cNvSpPr>
              <p:nvPr/>
            </p:nvSpPr>
            <p:spPr bwMode="auto">
              <a:xfrm>
                <a:off x="4563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79" name="AutoShape 15"/>
              <p:cNvSpPr>
                <a:spLocks noChangeArrowheads="1"/>
              </p:cNvSpPr>
              <p:nvPr/>
            </p:nvSpPr>
            <p:spPr bwMode="auto">
              <a:xfrm rot="5400000">
                <a:off x="4641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85" name="Group 13"/>
            <p:cNvGrpSpPr>
              <a:grpSpLocks noChangeAspect="1"/>
            </p:cNvGrpSpPr>
            <p:nvPr/>
          </p:nvGrpSpPr>
          <p:grpSpPr bwMode="auto">
            <a:xfrm>
              <a:off x="4087251" y="5964817"/>
              <a:ext cx="288000" cy="288000"/>
              <a:chOff x="4715" y="845"/>
              <a:chExt cx="304" cy="304"/>
            </a:xfrm>
          </p:grpSpPr>
          <p:sp>
            <p:nvSpPr>
              <p:cNvPr id="87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88" name="AutoShape 15"/>
              <p:cNvSpPr>
                <a:spLocks noChangeArrowheads="1"/>
              </p:cNvSpPr>
              <p:nvPr/>
            </p:nvSpPr>
            <p:spPr bwMode="auto">
              <a:xfrm rot="5400000">
                <a:off x="4802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90" name="Group 13"/>
            <p:cNvGrpSpPr>
              <a:grpSpLocks noChangeAspect="1"/>
            </p:cNvGrpSpPr>
            <p:nvPr/>
          </p:nvGrpSpPr>
          <p:grpSpPr bwMode="auto">
            <a:xfrm>
              <a:off x="3019604" y="4910016"/>
              <a:ext cx="288000" cy="288000"/>
              <a:chOff x="4715" y="845"/>
              <a:chExt cx="304" cy="304"/>
            </a:xfrm>
          </p:grpSpPr>
          <p:sp>
            <p:nvSpPr>
              <p:cNvPr id="91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92" name="AutoShape 15"/>
              <p:cNvSpPr>
                <a:spLocks noChangeArrowheads="1"/>
              </p:cNvSpPr>
              <p:nvPr/>
            </p:nvSpPr>
            <p:spPr bwMode="auto">
              <a:xfrm rot="5400000">
                <a:off x="4788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93" name="Group 13"/>
            <p:cNvGrpSpPr>
              <a:grpSpLocks noChangeAspect="1"/>
            </p:cNvGrpSpPr>
            <p:nvPr/>
          </p:nvGrpSpPr>
          <p:grpSpPr bwMode="auto">
            <a:xfrm>
              <a:off x="2181967" y="3801632"/>
              <a:ext cx="288000" cy="288000"/>
              <a:chOff x="4715" y="845"/>
              <a:chExt cx="304" cy="304"/>
            </a:xfrm>
          </p:grpSpPr>
          <p:sp>
            <p:nvSpPr>
              <p:cNvPr id="94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95" name="AutoShape 15"/>
              <p:cNvSpPr>
                <a:spLocks noChangeArrowheads="1"/>
              </p:cNvSpPr>
              <p:nvPr/>
            </p:nvSpPr>
            <p:spPr bwMode="auto">
              <a:xfrm rot="5400000">
                <a:off x="4796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  <p:grpSp>
          <p:nvGrpSpPr>
            <p:cNvPr id="96" name="Group 13"/>
            <p:cNvGrpSpPr>
              <a:grpSpLocks noChangeAspect="1"/>
            </p:cNvGrpSpPr>
            <p:nvPr/>
          </p:nvGrpSpPr>
          <p:grpSpPr bwMode="auto">
            <a:xfrm>
              <a:off x="1218737" y="2995828"/>
              <a:ext cx="288000" cy="288000"/>
              <a:chOff x="4715" y="845"/>
              <a:chExt cx="304" cy="304"/>
            </a:xfrm>
          </p:grpSpPr>
          <p:sp>
            <p:nvSpPr>
              <p:cNvPr id="97" name="Oval 14"/>
              <p:cNvSpPr>
                <a:spLocks noChangeArrowheads="1"/>
              </p:cNvSpPr>
              <p:nvPr/>
            </p:nvSpPr>
            <p:spPr bwMode="auto">
              <a:xfrm>
                <a:off x="4715" y="845"/>
                <a:ext cx="304" cy="304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C3C3C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98" name="AutoShape 15"/>
              <p:cNvSpPr>
                <a:spLocks noChangeArrowheads="1"/>
              </p:cNvSpPr>
              <p:nvPr/>
            </p:nvSpPr>
            <p:spPr bwMode="auto">
              <a:xfrm rot="5400000">
                <a:off x="4789" y="937"/>
                <a:ext cx="180" cy="119"/>
              </a:xfrm>
              <a:prstGeom prst="triangle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</p:grpSp>
      </p:grpSp>
      <p:sp>
        <p:nvSpPr>
          <p:cNvPr id="99" name="Foliennummernplatzhalter 5"/>
          <p:cNvSpPr>
            <a:spLocks noGrp="1"/>
          </p:cNvSpPr>
          <p:nvPr>
            <p:ph type="sldNum" sz="quarter" idx="35"/>
          </p:nvPr>
        </p:nvSpPr>
        <p:spPr>
          <a:xfrm>
            <a:off x="11901600" y="6494400"/>
            <a:ext cx="576080" cy="247650"/>
          </a:xfrm>
        </p:spPr>
        <p:txBody>
          <a:bodyPr/>
          <a:lstStyle/>
          <a:p>
            <a:fld id="{7854B464-4EB9-45A5-AC3B-B916035888F3}" type="slidenum">
              <a:rPr lang="de-DE">
                <a:solidFill>
                  <a:srgbClr val="000000"/>
                </a:solidFill>
              </a:rPr>
              <a:pPr/>
              <a:t>57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3911138" y="3054091"/>
            <a:ext cx="1511142" cy="617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bgerundetes Rechteck 72"/>
          <p:cNvSpPr/>
          <p:nvPr/>
        </p:nvSpPr>
        <p:spPr>
          <a:xfrm>
            <a:off x="4535380" y="2699533"/>
            <a:ext cx="3004439" cy="432048"/>
          </a:xfrm>
          <a:prstGeom prst="roundRect">
            <a:avLst/>
          </a:pr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SmartTransfer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-Portal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6158474" y="2281805"/>
            <a:ext cx="1525" cy="417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54" y="1888477"/>
            <a:ext cx="1085490" cy="5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64" y="1929071"/>
            <a:ext cx="1085490" cy="5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feld 79"/>
          <p:cNvSpPr txBox="1"/>
          <p:nvPr/>
        </p:nvSpPr>
        <p:spPr>
          <a:xfrm rot="21234910">
            <a:off x="4728003" y="2059305"/>
            <a:ext cx="69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EDI</a:t>
            </a:r>
            <a:endParaRPr lang="de-DE" sz="1400" dirty="0"/>
          </a:p>
        </p:txBody>
      </p:sp>
      <p:cxnSp>
        <p:nvCxnSpPr>
          <p:cNvPr id="81" name="Gerade Verbindung 80"/>
          <p:cNvCxnSpPr/>
          <p:nvPr/>
        </p:nvCxnSpPr>
        <p:spPr>
          <a:xfrm flipH="1">
            <a:off x="5171038" y="2309894"/>
            <a:ext cx="11502" cy="3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 rot="21413029">
            <a:off x="5670331" y="2004806"/>
            <a:ext cx="9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ZUGFeRD</a:t>
            </a:r>
          </a:p>
        </p:txBody>
      </p:sp>
      <p:sp>
        <p:nvSpPr>
          <p:cNvPr id="83" name="Textfeld 82"/>
          <p:cNvSpPr txBox="1"/>
          <p:nvPr/>
        </p:nvSpPr>
        <p:spPr>
          <a:xfrm rot="21413029">
            <a:off x="6665417" y="1912472"/>
            <a:ext cx="9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XRechnung</a:t>
            </a:r>
            <a:r>
              <a:rPr lang="de-DE" sz="1200" dirty="0" smtClean="0"/>
              <a:t> u.a.</a:t>
            </a:r>
            <a:endParaRPr lang="de-DE" sz="1200" dirty="0"/>
          </a:p>
        </p:txBody>
      </p:sp>
      <p:pic>
        <p:nvPicPr>
          <p:cNvPr id="84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354" y="1854936"/>
            <a:ext cx="1085490" cy="5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feld 85"/>
          <p:cNvSpPr txBox="1"/>
          <p:nvPr/>
        </p:nvSpPr>
        <p:spPr>
          <a:xfrm rot="21413029">
            <a:off x="6764849" y="1955716"/>
            <a:ext cx="98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Xrechnung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cxnSp>
        <p:nvCxnSpPr>
          <p:cNvPr id="89" name="Gerade Verbindung 88"/>
          <p:cNvCxnSpPr/>
          <p:nvPr/>
        </p:nvCxnSpPr>
        <p:spPr>
          <a:xfrm>
            <a:off x="7085533" y="2261697"/>
            <a:ext cx="0" cy="437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317792" y="6024857"/>
            <a:ext cx="151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Archiv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23593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3" grpId="0" animBg="1"/>
      <p:bldP spid="80" grpId="0"/>
      <p:bldP spid="82" grpId="0"/>
      <p:bldP spid="83" grpId="0"/>
      <p:bldP spid="86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6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61551" cy="76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6" y="1096176"/>
            <a:ext cx="7066553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1.1 Die Stadt Hessisch Oldendorf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pic>
        <p:nvPicPr>
          <p:cNvPr id="2050" name="Picture 2" descr="Bildergebnis für käfertreffen 2017 hessisch oldendor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2" y="2505472"/>
            <a:ext cx="11674898" cy="25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7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57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6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7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6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7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6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6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6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1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7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6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4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7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0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6" y="1096176"/>
            <a:ext cx="7066553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1.2 Die Stadtverwaltung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484080" y="1814195"/>
            <a:ext cx="9638851" cy="4608512"/>
          </a:xfrm>
        </p:spPr>
        <p:txBody>
          <a:bodyPr>
            <a:normAutofit lnSpcReduction="10000"/>
          </a:bodyPr>
          <a:lstStyle/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Stadtverwaltung mit…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ca. 210 Mitarbeitern insgesamt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ca. 50 Mitarbeitern in der Kernverwaltung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8 Mitarbeitern im FD Finanzen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dem Bürgermeister Harald Krüger (SPD)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einem Stadtrat und 8 Ortsräten</a:t>
            </a: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427" lvl="1" indent="0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  <a:buNone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6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7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5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2" y="18680"/>
            <a:ext cx="13018982" cy="763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4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DATEV </a:t>
            </a:r>
            <a:r>
              <a:rPr lang="de-DE" b="1" dirty="0" err="1"/>
              <a:t>SmartTransfer</a:t>
            </a:r>
            <a:r>
              <a:rPr lang="de-DE" b="1" dirty="0"/>
              <a:t> </a:t>
            </a:r>
            <a:r>
              <a:rPr lang="de-DE" dirty="0"/>
              <a:t>hilft Ihnen beim Empfang und Versand von Rechnungen, </a:t>
            </a:r>
            <a:r>
              <a:rPr lang="de-DE" dirty="0" smtClean="0"/>
              <a:t>Gutschriften, Bescheide und </a:t>
            </a:r>
            <a:r>
              <a:rPr lang="de-DE" dirty="0"/>
              <a:t>jeder weiteren Art von </a:t>
            </a:r>
            <a:r>
              <a:rPr lang="de-DE" dirty="0" smtClean="0"/>
              <a:t>Transaktions-dokumenten</a:t>
            </a:r>
            <a:r>
              <a:rPr lang="de-DE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20000" y="1800000"/>
            <a:ext cx="5206936" cy="1224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DATEV </a:t>
            </a:r>
            <a:r>
              <a:rPr lang="de-DE" dirty="0" err="1" smtClean="0"/>
              <a:t>SmartTransfer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olidFill>
                  <a:schemeClr val="accent2"/>
                </a:solidFill>
              </a:rPr>
              <a:t>Die </a:t>
            </a:r>
            <a:r>
              <a:rPr lang="de-DE" dirty="0">
                <a:solidFill>
                  <a:schemeClr val="accent2"/>
                </a:solidFill>
              </a:rPr>
              <a:t>E-Rechnung im öffentlichen Bereich</a:t>
            </a:r>
          </a:p>
        </p:txBody>
      </p:sp>
    </p:spTree>
    <p:extLst>
      <p:ext uri="{BB962C8B-B14F-4D97-AF65-F5344CB8AC3E}">
        <p14:creationId xmlns:p14="http://schemas.microsoft.com/office/powerpoint/2010/main" val="4059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3"/>
          <p:cNvSpPr>
            <a:spLocks noChangeAspect="1"/>
          </p:cNvSpPr>
          <p:nvPr/>
        </p:nvSpPr>
        <p:spPr bwMode="auto">
          <a:xfrm>
            <a:off x="1079055" y="1569368"/>
            <a:ext cx="4055193" cy="4960488"/>
          </a:xfrm>
          <a:custGeom>
            <a:avLst/>
            <a:gdLst>
              <a:gd name="T0" fmla="*/ 438150 w 327"/>
              <a:gd name="T1" fmla="*/ 76200 h 400"/>
              <a:gd name="T2" fmla="*/ 419100 w 327"/>
              <a:gd name="T3" fmla="*/ 57150 h 400"/>
              <a:gd name="T4" fmla="*/ 438150 w 327"/>
              <a:gd name="T5" fmla="*/ 47625 h 400"/>
              <a:gd name="T6" fmla="*/ 407988 w 327"/>
              <a:gd name="T7" fmla="*/ 28575 h 400"/>
              <a:gd name="T8" fmla="*/ 328613 w 327"/>
              <a:gd name="T9" fmla="*/ 66675 h 400"/>
              <a:gd name="T10" fmla="*/ 288925 w 327"/>
              <a:gd name="T11" fmla="*/ 38100 h 400"/>
              <a:gd name="T12" fmla="*/ 249238 w 327"/>
              <a:gd name="T13" fmla="*/ 47625 h 400"/>
              <a:gd name="T14" fmla="*/ 209550 w 327"/>
              <a:gd name="T15" fmla="*/ 0 h 400"/>
              <a:gd name="T16" fmla="*/ 179388 w 327"/>
              <a:gd name="T17" fmla="*/ 9525 h 400"/>
              <a:gd name="T18" fmla="*/ 158750 w 327"/>
              <a:gd name="T19" fmla="*/ 28575 h 400"/>
              <a:gd name="T20" fmla="*/ 158750 w 327"/>
              <a:gd name="T21" fmla="*/ 76200 h 400"/>
              <a:gd name="T22" fmla="*/ 139700 w 327"/>
              <a:gd name="T23" fmla="*/ 104775 h 400"/>
              <a:gd name="T24" fmla="*/ 109538 w 327"/>
              <a:gd name="T25" fmla="*/ 123825 h 400"/>
              <a:gd name="T26" fmla="*/ 60325 w 327"/>
              <a:gd name="T27" fmla="*/ 104775 h 400"/>
              <a:gd name="T28" fmla="*/ 69850 w 327"/>
              <a:gd name="T29" fmla="*/ 153988 h 400"/>
              <a:gd name="T30" fmla="*/ 79375 w 327"/>
              <a:gd name="T31" fmla="*/ 220663 h 400"/>
              <a:gd name="T32" fmla="*/ 60325 w 327"/>
              <a:gd name="T33" fmla="*/ 268288 h 400"/>
              <a:gd name="T34" fmla="*/ 20638 w 327"/>
              <a:gd name="T35" fmla="*/ 268288 h 400"/>
              <a:gd name="T36" fmla="*/ 9525 w 327"/>
              <a:gd name="T37" fmla="*/ 296863 h 400"/>
              <a:gd name="T38" fmla="*/ 9525 w 327"/>
              <a:gd name="T39" fmla="*/ 334963 h 400"/>
              <a:gd name="T40" fmla="*/ 30163 w 327"/>
              <a:gd name="T41" fmla="*/ 363538 h 400"/>
              <a:gd name="T42" fmla="*/ 0 w 327"/>
              <a:gd name="T43" fmla="*/ 403225 h 400"/>
              <a:gd name="T44" fmla="*/ 9525 w 327"/>
              <a:gd name="T45" fmla="*/ 431800 h 400"/>
              <a:gd name="T46" fmla="*/ 39688 w 327"/>
              <a:gd name="T47" fmla="*/ 469900 h 400"/>
              <a:gd name="T48" fmla="*/ 90488 w 327"/>
              <a:gd name="T49" fmla="*/ 498475 h 400"/>
              <a:gd name="T50" fmla="*/ 109538 w 327"/>
              <a:gd name="T51" fmla="*/ 498475 h 400"/>
              <a:gd name="T52" fmla="*/ 139700 w 327"/>
              <a:gd name="T53" fmla="*/ 517525 h 400"/>
              <a:gd name="T54" fmla="*/ 90488 w 327"/>
              <a:gd name="T55" fmla="*/ 565150 h 400"/>
              <a:gd name="T56" fmla="*/ 100013 w 327"/>
              <a:gd name="T57" fmla="*/ 604838 h 400"/>
              <a:gd name="T58" fmla="*/ 158750 w 327"/>
              <a:gd name="T59" fmla="*/ 593725 h 400"/>
              <a:gd name="T60" fmla="*/ 200025 w 327"/>
              <a:gd name="T61" fmla="*/ 614363 h 400"/>
              <a:gd name="T62" fmla="*/ 228600 w 327"/>
              <a:gd name="T63" fmla="*/ 614363 h 400"/>
              <a:gd name="T64" fmla="*/ 268288 w 327"/>
              <a:gd name="T65" fmla="*/ 623888 h 400"/>
              <a:gd name="T66" fmla="*/ 298450 w 327"/>
              <a:gd name="T67" fmla="*/ 633413 h 400"/>
              <a:gd name="T68" fmla="*/ 349250 w 327"/>
              <a:gd name="T69" fmla="*/ 614363 h 400"/>
              <a:gd name="T70" fmla="*/ 388938 w 327"/>
              <a:gd name="T71" fmla="*/ 633413 h 400"/>
              <a:gd name="T72" fmla="*/ 398463 w 327"/>
              <a:gd name="T73" fmla="*/ 614363 h 400"/>
              <a:gd name="T74" fmla="*/ 388938 w 327"/>
              <a:gd name="T75" fmla="*/ 574675 h 400"/>
              <a:gd name="T76" fmla="*/ 398463 w 327"/>
              <a:gd name="T77" fmla="*/ 536575 h 400"/>
              <a:gd name="T78" fmla="*/ 438150 w 327"/>
              <a:gd name="T79" fmla="*/ 536575 h 400"/>
              <a:gd name="T80" fmla="*/ 447675 w 327"/>
              <a:gd name="T81" fmla="*/ 508000 h 400"/>
              <a:gd name="T82" fmla="*/ 358775 w 327"/>
              <a:gd name="T83" fmla="*/ 422275 h 400"/>
              <a:gd name="T84" fmla="*/ 349250 w 327"/>
              <a:gd name="T85" fmla="*/ 393700 h 400"/>
              <a:gd name="T86" fmla="*/ 517525 w 327"/>
              <a:gd name="T87" fmla="*/ 334963 h 400"/>
              <a:gd name="T88" fmla="*/ 498475 w 327"/>
              <a:gd name="T89" fmla="*/ 239713 h 400"/>
              <a:gd name="T90" fmla="*/ 477838 w 327"/>
              <a:gd name="T91" fmla="*/ 134938 h 4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27" h="400">
                <a:moveTo>
                  <a:pt x="289" y="72"/>
                </a:moveTo>
                <a:lnTo>
                  <a:pt x="276" y="48"/>
                </a:lnTo>
                <a:lnTo>
                  <a:pt x="276" y="36"/>
                </a:lnTo>
                <a:lnTo>
                  <a:pt x="264" y="36"/>
                </a:lnTo>
                <a:lnTo>
                  <a:pt x="264" y="30"/>
                </a:lnTo>
                <a:lnTo>
                  <a:pt x="276" y="30"/>
                </a:lnTo>
                <a:lnTo>
                  <a:pt x="264" y="12"/>
                </a:lnTo>
                <a:lnTo>
                  <a:pt x="257" y="18"/>
                </a:lnTo>
                <a:lnTo>
                  <a:pt x="232" y="18"/>
                </a:lnTo>
                <a:lnTo>
                  <a:pt x="207" y="42"/>
                </a:lnTo>
                <a:lnTo>
                  <a:pt x="176" y="36"/>
                </a:lnTo>
                <a:lnTo>
                  <a:pt x="182" y="24"/>
                </a:lnTo>
                <a:lnTo>
                  <a:pt x="169" y="18"/>
                </a:lnTo>
                <a:lnTo>
                  <a:pt x="157" y="30"/>
                </a:lnTo>
                <a:lnTo>
                  <a:pt x="144" y="30"/>
                </a:lnTo>
                <a:lnTo>
                  <a:pt x="132" y="0"/>
                </a:lnTo>
                <a:lnTo>
                  <a:pt x="126" y="0"/>
                </a:lnTo>
                <a:lnTo>
                  <a:pt x="113" y="6"/>
                </a:lnTo>
                <a:lnTo>
                  <a:pt x="94" y="6"/>
                </a:lnTo>
                <a:lnTo>
                  <a:pt x="100" y="18"/>
                </a:lnTo>
                <a:lnTo>
                  <a:pt x="94" y="30"/>
                </a:lnTo>
                <a:lnTo>
                  <a:pt x="100" y="48"/>
                </a:lnTo>
                <a:lnTo>
                  <a:pt x="107" y="60"/>
                </a:lnTo>
                <a:lnTo>
                  <a:pt x="88" y="66"/>
                </a:lnTo>
                <a:lnTo>
                  <a:pt x="82" y="78"/>
                </a:lnTo>
                <a:lnTo>
                  <a:pt x="69" y="78"/>
                </a:lnTo>
                <a:lnTo>
                  <a:pt x="57" y="66"/>
                </a:lnTo>
                <a:lnTo>
                  <a:pt x="38" y="66"/>
                </a:lnTo>
                <a:lnTo>
                  <a:pt x="38" y="85"/>
                </a:lnTo>
                <a:lnTo>
                  <a:pt x="44" y="97"/>
                </a:lnTo>
                <a:lnTo>
                  <a:pt x="44" y="127"/>
                </a:lnTo>
                <a:lnTo>
                  <a:pt x="50" y="139"/>
                </a:lnTo>
                <a:lnTo>
                  <a:pt x="38" y="151"/>
                </a:lnTo>
                <a:lnTo>
                  <a:pt x="38" y="169"/>
                </a:lnTo>
                <a:lnTo>
                  <a:pt x="25" y="175"/>
                </a:lnTo>
                <a:lnTo>
                  <a:pt x="13" y="169"/>
                </a:lnTo>
                <a:lnTo>
                  <a:pt x="6" y="175"/>
                </a:lnTo>
                <a:lnTo>
                  <a:pt x="6" y="187"/>
                </a:lnTo>
                <a:lnTo>
                  <a:pt x="13" y="199"/>
                </a:lnTo>
                <a:lnTo>
                  <a:pt x="6" y="211"/>
                </a:lnTo>
                <a:lnTo>
                  <a:pt x="6" y="229"/>
                </a:lnTo>
                <a:lnTo>
                  <a:pt x="19" y="229"/>
                </a:lnTo>
                <a:lnTo>
                  <a:pt x="19" y="242"/>
                </a:lnTo>
                <a:lnTo>
                  <a:pt x="0" y="254"/>
                </a:lnTo>
                <a:lnTo>
                  <a:pt x="0" y="260"/>
                </a:lnTo>
                <a:lnTo>
                  <a:pt x="6" y="272"/>
                </a:lnTo>
                <a:lnTo>
                  <a:pt x="13" y="296"/>
                </a:lnTo>
                <a:lnTo>
                  <a:pt x="25" y="296"/>
                </a:lnTo>
                <a:lnTo>
                  <a:pt x="44" y="314"/>
                </a:lnTo>
                <a:lnTo>
                  <a:pt x="57" y="314"/>
                </a:lnTo>
                <a:lnTo>
                  <a:pt x="63" y="308"/>
                </a:lnTo>
                <a:lnTo>
                  <a:pt x="69" y="314"/>
                </a:lnTo>
                <a:lnTo>
                  <a:pt x="82" y="314"/>
                </a:lnTo>
                <a:lnTo>
                  <a:pt x="88" y="326"/>
                </a:lnTo>
                <a:lnTo>
                  <a:pt x="75" y="338"/>
                </a:lnTo>
                <a:lnTo>
                  <a:pt x="57" y="356"/>
                </a:lnTo>
                <a:lnTo>
                  <a:pt x="57" y="368"/>
                </a:lnTo>
                <a:lnTo>
                  <a:pt x="63" y="381"/>
                </a:lnTo>
                <a:lnTo>
                  <a:pt x="82" y="387"/>
                </a:lnTo>
                <a:lnTo>
                  <a:pt x="100" y="374"/>
                </a:lnTo>
                <a:lnTo>
                  <a:pt x="107" y="387"/>
                </a:lnTo>
                <a:lnTo>
                  <a:pt x="126" y="387"/>
                </a:lnTo>
                <a:lnTo>
                  <a:pt x="132" y="393"/>
                </a:lnTo>
                <a:lnTo>
                  <a:pt x="144" y="387"/>
                </a:lnTo>
                <a:lnTo>
                  <a:pt x="151" y="393"/>
                </a:lnTo>
                <a:lnTo>
                  <a:pt x="169" y="393"/>
                </a:lnTo>
                <a:lnTo>
                  <a:pt x="176" y="387"/>
                </a:lnTo>
                <a:lnTo>
                  <a:pt x="188" y="399"/>
                </a:lnTo>
                <a:lnTo>
                  <a:pt x="213" y="399"/>
                </a:lnTo>
                <a:lnTo>
                  <a:pt x="220" y="387"/>
                </a:lnTo>
                <a:lnTo>
                  <a:pt x="232" y="387"/>
                </a:lnTo>
                <a:lnTo>
                  <a:pt x="245" y="399"/>
                </a:lnTo>
                <a:lnTo>
                  <a:pt x="251" y="387"/>
                </a:lnTo>
                <a:lnTo>
                  <a:pt x="251" y="368"/>
                </a:lnTo>
                <a:lnTo>
                  <a:pt x="245" y="362"/>
                </a:lnTo>
                <a:lnTo>
                  <a:pt x="245" y="356"/>
                </a:lnTo>
                <a:lnTo>
                  <a:pt x="251" y="338"/>
                </a:lnTo>
                <a:lnTo>
                  <a:pt x="264" y="338"/>
                </a:lnTo>
                <a:lnTo>
                  <a:pt x="276" y="338"/>
                </a:lnTo>
                <a:lnTo>
                  <a:pt x="282" y="338"/>
                </a:lnTo>
                <a:lnTo>
                  <a:pt x="282" y="320"/>
                </a:lnTo>
                <a:lnTo>
                  <a:pt x="232" y="296"/>
                </a:lnTo>
                <a:lnTo>
                  <a:pt x="226" y="266"/>
                </a:lnTo>
                <a:lnTo>
                  <a:pt x="220" y="260"/>
                </a:lnTo>
                <a:lnTo>
                  <a:pt x="220" y="248"/>
                </a:lnTo>
                <a:lnTo>
                  <a:pt x="301" y="229"/>
                </a:lnTo>
                <a:lnTo>
                  <a:pt x="326" y="211"/>
                </a:lnTo>
                <a:lnTo>
                  <a:pt x="314" y="187"/>
                </a:lnTo>
                <a:lnTo>
                  <a:pt x="314" y="151"/>
                </a:lnTo>
                <a:lnTo>
                  <a:pt x="289" y="127"/>
                </a:lnTo>
                <a:lnTo>
                  <a:pt x="301" y="85"/>
                </a:lnTo>
                <a:lnTo>
                  <a:pt x="289" y="72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548" y="201600"/>
            <a:ext cx="12457556" cy="1224000"/>
          </a:xfrm>
        </p:spPr>
        <p:txBody>
          <a:bodyPr/>
          <a:lstStyle/>
          <a:p>
            <a:r>
              <a:rPr lang="de-DE" smtClean="0"/>
              <a:t>Herausforderung Rechnungsübermittlung und Finanzbuchführung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2" name="Freeform 30"/>
          <p:cNvSpPr>
            <a:spLocks noChangeAspect="1"/>
          </p:cNvSpPr>
          <p:nvPr/>
        </p:nvSpPr>
        <p:spPr bwMode="auto">
          <a:xfrm>
            <a:off x="5494288" y="4953744"/>
            <a:ext cx="3278765" cy="1693826"/>
          </a:xfrm>
          <a:custGeom>
            <a:avLst/>
            <a:gdLst>
              <a:gd name="T0" fmla="*/ 268288 w 271"/>
              <a:gd name="T1" fmla="*/ 28575 h 140"/>
              <a:gd name="T2" fmla="*/ 288925 w 271"/>
              <a:gd name="T3" fmla="*/ 0 h 140"/>
              <a:gd name="T4" fmla="*/ 307975 w 271"/>
              <a:gd name="T5" fmla="*/ 9525 h 140"/>
              <a:gd name="T6" fmla="*/ 347663 w 271"/>
              <a:gd name="T7" fmla="*/ 28575 h 140"/>
              <a:gd name="T8" fmla="*/ 388938 w 271"/>
              <a:gd name="T9" fmla="*/ 28575 h 140"/>
              <a:gd name="T10" fmla="*/ 428625 w 271"/>
              <a:gd name="T11" fmla="*/ 76200 h 140"/>
              <a:gd name="T12" fmla="*/ 428625 w 271"/>
              <a:gd name="T13" fmla="*/ 106363 h 140"/>
              <a:gd name="T14" fmla="*/ 398463 w 271"/>
              <a:gd name="T15" fmla="*/ 106363 h 140"/>
              <a:gd name="T16" fmla="*/ 388938 w 271"/>
              <a:gd name="T17" fmla="*/ 106363 h 140"/>
              <a:gd name="T18" fmla="*/ 388938 w 271"/>
              <a:gd name="T19" fmla="*/ 134938 h 140"/>
              <a:gd name="T20" fmla="*/ 377825 w 271"/>
              <a:gd name="T21" fmla="*/ 153988 h 140"/>
              <a:gd name="T22" fmla="*/ 398463 w 271"/>
              <a:gd name="T23" fmla="*/ 163513 h 140"/>
              <a:gd name="T24" fmla="*/ 398463 w 271"/>
              <a:gd name="T25" fmla="*/ 173038 h 140"/>
              <a:gd name="T26" fmla="*/ 377825 w 271"/>
              <a:gd name="T27" fmla="*/ 192088 h 140"/>
              <a:gd name="T28" fmla="*/ 319088 w 271"/>
              <a:gd name="T29" fmla="*/ 192088 h 140"/>
              <a:gd name="T30" fmla="*/ 307975 w 271"/>
              <a:gd name="T31" fmla="*/ 220663 h 140"/>
              <a:gd name="T32" fmla="*/ 258763 w 271"/>
              <a:gd name="T33" fmla="*/ 211138 h 140"/>
              <a:gd name="T34" fmla="*/ 228600 w 271"/>
              <a:gd name="T35" fmla="*/ 192088 h 140"/>
              <a:gd name="T36" fmla="*/ 209550 w 271"/>
              <a:gd name="T37" fmla="*/ 201613 h 140"/>
              <a:gd name="T38" fmla="*/ 179388 w 271"/>
              <a:gd name="T39" fmla="*/ 182563 h 140"/>
              <a:gd name="T40" fmla="*/ 158750 w 271"/>
              <a:gd name="T41" fmla="*/ 163513 h 140"/>
              <a:gd name="T42" fmla="*/ 119063 w 271"/>
              <a:gd name="T43" fmla="*/ 153988 h 140"/>
              <a:gd name="T44" fmla="*/ 88900 w 271"/>
              <a:gd name="T45" fmla="*/ 173038 h 140"/>
              <a:gd name="T46" fmla="*/ 69850 w 271"/>
              <a:gd name="T47" fmla="*/ 163513 h 140"/>
              <a:gd name="T48" fmla="*/ 39688 w 271"/>
              <a:gd name="T49" fmla="*/ 163513 h 140"/>
              <a:gd name="T50" fmla="*/ 30163 w 271"/>
              <a:gd name="T51" fmla="*/ 144463 h 140"/>
              <a:gd name="T52" fmla="*/ 0 w 271"/>
              <a:gd name="T53" fmla="*/ 115888 h 140"/>
              <a:gd name="T54" fmla="*/ 19050 w 271"/>
              <a:gd name="T55" fmla="*/ 106363 h 140"/>
              <a:gd name="T56" fmla="*/ 30163 w 271"/>
              <a:gd name="T57" fmla="*/ 115888 h 140"/>
              <a:gd name="T58" fmla="*/ 58738 w 271"/>
              <a:gd name="T59" fmla="*/ 115888 h 140"/>
              <a:gd name="T60" fmla="*/ 69850 w 271"/>
              <a:gd name="T61" fmla="*/ 106363 h 140"/>
              <a:gd name="T62" fmla="*/ 88900 w 271"/>
              <a:gd name="T63" fmla="*/ 125413 h 140"/>
              <a:gd name="T64" fmla="*/ 128588 w 271"/>
              <a:gd name="T65" fmla="*/ 125413 h 140"/>
              <a:gd name="T66" fmla="*/ 139700 w 271"/>
              <a:gd name="T67" fmla="*/ 106363 h 140"/>
              <a:gd name="T68" fmla="*/ 158750 w 271"/>
              <a:gd name="T69" fmla="*/ 106363 h 140"/>
              <a:gd name="T70" fmla="*/ 179388 w 271"/>
              <a:gd name="T71" fmla="*/ 125413 h 140"/>
              <a:gd name="T72" fmla="*/ 179388 w 271"/>
              <a:gd name="T73" fmla="*/ 125413 h 140"/>
              <a:gd name="T74" fmla="*/ 188913 w 271"/>
              <a:gd name="T75" fmla="*/ 106363 h 140"/>
              <a:gd name="T76" fmla="*/ 188913 w 271"/>
              <a:gd name="T77" fmla="*/ 76200 h 140"/>
              <a:gd name="T78" fmla="*/ 179388 w 271"/>
              <a:gd name="T79" fmla="*/ 66675 h 140"/>
              <a:gd name="T80" fmla="*/ 179388 w 271"/>
              <a:gd name="T81" fmla="*/ 57150 h 140"/>
              <a:gd name="T82" fmla="*/ 188913 w 271"/>
              <a:gd name="T83" fmla="*/ 28575 h 140"/>
              <a:gd name="T84" fmla="*/ 209550 w 271"/>
              <a:gd name="T85" fmla="*/ 28575 h 140"/>
              <a:gd name="T86" fmla="*/ 228600 w 271"/>
              <a:gd name="T87" fmla="*/ 28575 h 140"/>
              <a:gd name="T88" fmla="*/ 238125 w 271"/>
              <a:gd name="T89" fmla="*/ 28575 h 140"/>
              <a:gd name="T90" fmla="*/ 268288 w 271"/>
              <a:gd name="T91" fmla="*/ 28575 h 1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71" h="140">
                <a:moveTo>
                  <a:pt x="169" y="18"/>
                </a:moveTo>
                <a:lnTo>
                  <a:pt x="182" y="0"/>
                </a:lnTo>
                <a:lnTo>
                  <a:pt x="194" y="6"/>
                </a:lnTo>
                <a:lnTo>
                  <a:pt x="219" y="18"/>
                </a:lnTo>
                <a:lnTo>
                  <a:pt x="245" y="18"/>
                </a:lnTo>
                <a:lnTo>
                  <a:pt x="270" y="48"/>
                </a:lnTo>
                <a:lnTo>
                  <a:pt x="270" y="67"/>
                </a:lnTo>
                <a:lnTo>
                  <a:pt x="251" y="67"/>
                </a:lnTo>
                <a:lnTo>
                  <a:pt x="245" y="67"/>
                </a:lnTo>
                <a:lnTo>
                  <a:pt x="245" y="85"/>
                </a:lnTo>
                <a:lnTo>
                  <a:pt x="238" y="97"/>
                </a:lnTo>
                <a:lnTo>
                  <a:pt x="251" y="103"/>
                </a:lnTo>
                <a:lnTo>
                  <a:pt x="251" y="109"/>
                </a:lnTo>
                <a:lnTo>
                  <a:pt x="238" y="121"/>
                </a:lnTo>
                <a:lnTo>
                  <a:pt x="201" y="121"/>
                </a:lnTo>
                <a:lnTo>
                  <a:pt x="194" y="139"/>
                </a:lnTo>
                <a:lnTo>
                  <a:pt x="163" y="133"/>
                </a:lnTo>
                <a:lnTo>
                  <a:pt x="144" y="121"/>
                </a:lnTo>
                <a:lnTo>
                  <a:pt x="132" y="127"/>
                </a:lnTo>
                <a:lnTo>
                  <a:pt x="113" y="115"/>
                </a:lnTo>
                <a:lnTo>
                  <a:pt x="100" y="103"/>
                </a:lnTo>
                <a:lnTo>
                  <a:pt x="75" y="97"/>
                </a:lnTo>
                <a:lnTo>
                  <a:pt x="56" y="109"/>
                </a:lnTo>
                <a:lnTo>
                  <a:pt x="44" y="103"/>
                </a:lnTo>
                <a:lnTo>
                  <a:pt x="25" y="103"/>
                </a:lnTo>
                <a:lnTo>
                  <a:pt x="19" y="91"/>
                </a:lnTo>
                <a:lnTo>
                  <a:pt x="0" y="73"/>
                </a:lnTo>
                <a:lnTo>
                  <a:pt x="12" y="67"/>
                </a:lnTo>
                <a:lnTo>
                  <a:pt x="19" y="73"/>
                </a:lnTo>
                <a:lnTo>
                  <a:pt x="37" y="73"/>
                </a:lnTo>
                <a:lnTo>
                  <a:pt x="44" y="67"/>
                </a:lnTo>
                <a:lnTo>
                  <a:pt x="56" y="79"/>
                </a:lnTo>
                <a:lnTo>
                  <a:pt x="81" y="79"/>
                </a:lnTo>
                <a:lnTo>
                  <a:pt x="88" y="67"/>
                </a:lnTo>
                <a:lnTo>
                  <a:pt x="100" y="67"/>
                </a:lnTo>
                <a:lnTo>
                  <a:pt x="113" y="79"/>
                </a:lnTo>
                <a:lnTo>
                  <a:pt x="119" y="67"/>
                </a:lnTo>
                <a:lnTo>
                  <a:pt x="119" y="48"/>
                </a:lnTo>
                <a:lnTo>
                  <a:pt x="113" y="42"/>
                </a:lnTo>
                <a:lnTo>
                  <a:pt x="113" y="36"/>
                </a:lnTo>
                <a:lnTo>
                  <a:pt x="119" y="18"/>
                </a:lnTo>
                <a:lnTo>
                  <a:pt x="132" y="18"/>
                </a:lnTo>
                <a:lnTo>
                  <a:pt x="144" y="18"/>
                </a:lnTo>
                <a:lnTo>
                  <a:pt x="150" y="18"/>
                </a:lnTo>
                <a:lnTo>
                  <a:pt x="169" y="18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3" name="Freeform 39"/>
          <p:cNvSpPr>
            <a:spLocks noChangeAspect="1"/>
          </p:cNvSpPr>
          <p:nvPr/>
        </p:nvSpPr>
        <p:spPr bwMode="auto">
          <a:xfrm>
            <a:off x="6941931" y="1192026"/>
            <a:ext cx="5033077" cy="5129870"/>
          </a:xfrm>
          <a:custGeom>
            <a:avLst/>
            <a:gdLst>
              <a:gd name="T0" fmla="*/ 20638 w 416"/>
              <a:gd name="T1" fmla="*/ 114300 h 424"/>
              <a:gd name="T2" fmla="*/ 11113 w 416"/>
              <a:gd name="T3" fmla="*/ 173038 h 424"/>
              <a:gd name="T4" fmla="*/ 11113 w 416"/>
              <a:gd name="T5" fmla="*/ 201613 h 424"/>
              <a:gd name="T6" fmla="*/ 41275 w 416"/>
              <a:gd name="T7" fmla="*/ 220663 h 424"/>
              <a:gd name="T8" fmla="*/ 41275 w 416"/>
              <a:gd name="T9" fmla="*/ 239713 h 424"/>
              <a:gd name="T10" fmla="*/ 69850 w 416"/>
              <a:gd name="T11" fmla="*/ 230188 h 424"/>
              <a:gd name="T12" fmla="*/ 169863 w 416"/>
              <a:gd name="T13" fmla="*/ 230188 h 424"/>
              <a:gd name="T14" fmla="*/ 200025 w 416"/>
              <a:gd name="T15" fmla="*/ 258763 h 424"/>
              <a:gd name="T16" fmla="*/ 279400 w 416"/>
              <a:gd name="T17" fmla="*/ 344488 h 424"/>
              <a:gd name="T18" fmla="*/ 349250 w 416"/>
              <a:gd name="T19" fmla="*/ 401638 h 424"/>
              <a:gd name="T20" fmla="*/ 379413 w 416"/>
              <a:gd name="T21" fmla="*/ 431800 h 424"/>
              <a:gd name="T22" fmla="*/ 428625 w 416"/>
              <a:gd name="T23" fmla="*/ 469900 h 424"/>
              <a:gd name="T24" fmla="*/ 449263 w 416"/>
              <a:gd name="T25" fmla="*/ 517525 h 424"/>
              <a:gd name="T26" fmla="*/ 508000 w 416"/>
              <a:gd name="T27" fmla="*/ 546100 h 424"/>
              <a:gd name="T28" fmla="*/ 498475 w 416"/>
              <a:gd name="T29" fmla="*/ 622300 h 424"/>
              <a:gd name="T30" fmla="*/ 508000 w 416"/>
              <a:gd name="T31" fmla="*/ 671513 h 424"/>
              <a:gd name="T32" fmla="*/ 588963 w 416"/>
              <a:gd name="T33" fmla="*/ 593725 h 424"/>
              <a:gd name="T34" fmla="*/ 549275 w 416"/>
              <a:gd name="T35" fmla="*/ 555625 h 424"/>
              <a:gd name="T36" fmla="*/ 568325 w 416"/>
              <a:gd name="T37" fmla="*/ 488950 h 424"/>
              <a:gd name="T38" fmla="*/ 598488 w 416"/>
              <a:gd name="T39" fmla="*/ 508000 h 424"/>
              <a:gd name="T40" fmla="*/ 638175 w 416"/>
              <a:gd name="T41" fmla="*/ 546100 h 424"/>
              <a:gd name="T42" fmla="*/ 647700 w 416"/>
              <a:gd name="T43" fmla="*/ 479425 h 424"/>
              <a:gd name="T44" fmla="*/ 568325 w 416"/>
              <a:gd name="T45" fmla="*/ 450850 h 424"/>
              <a:gd name="T46" fmla="*/ 519113 w 416"/>
              <a:gd name="T47" fmla="*/ 401638 h 424"/>
              <a:gd name="T48" fmla="*/ 528638 w 416"/>
              <a:gd name="T49" fmla="*/ 382588 h 424"/>
              <a:gd name="T50" fmla="*/ 488950 w 416"/>
              <a:gd name="T51" fmla="*/ 363538 h 424"/>
              <a:gd name="T52" fmla="*/ 428625 w 416"/>
              <a:gd name="T53" fmla="*/ 334963 h 424"/>
              <a:gd name="T54" fmla="*/ 409575 w 416"/>
              <a:gd name="T55" fmla="*/ 277813 h 424"/>
              <a:gd name="T56" fmla="*/ 330200 w 416"/>
              <a:gd name="T57" fmla="*/ 211138 h 424"/>
              <a:gd name="T58" fmla="*/ 330200 w 416"/>
              <a:gd name="T59" fmla="*/ 123825 h 424"/>
              <a:gd name="T60" fmla="*/ 388938 w 416"/>
              <a:gd name="T61" fmla="*/ 95250 h 424"/>
              <a:gd name="T62" fmla="*/ 419100 w 416"/>
              <a:gd name="T63" fmla="*/ 114300 h 424"/>
              <a:gd name="T64" fmla="*/ 398463 w 416"/>
              <a:gd name="T65" fmla="*/ 66675 h 424"/>
              <a:gd name="T66" fmla="*/ 388938 w 416"/>
              <a:gd name="T67" fmla="*/ 38100 h 424"/>
              <a:gd name="T68" fmla="*/ 339725 w 416"/>
              <a:gd name="T69" fmla="*/ 28575 h 424"/>
              <a:gd name="T70" fmla="*/ 279400 w 416"/>
              <a:gd name="T71" fmla="*/ 0 h 424"/>
              <a:gd name="T72" fmla="*/ 230188 w 416"/>
              <a:gd name="T73" fmla="*/ 9525 h 424"/>
              <a:gd name="T74" fmla="*/ 209550 w 416"/>
              <a:gd name="T75" fmla="*/ 38100 h 424"/>
              <a:gd name="T76" fmla="*/ 200025 w 416"/>
              <a:gd name="T77" fmla="*/ 66675 h 424"/>
              <a:gd name="T78" fmla="*/ 169863 w 416"/>
              <a:gd name="T79" fmla="*/ 47625 h 424"/>
              <a:gd name="T80" fmla="*/ 150813 w 416"/>
              <a:gd name="T81" fmla="*/ 76200 h 424"/>
              <a:gd name="T82" fmla="*/ 100013 w 416"/>
              <a:gd name="T83" fmla="*/ 57150 h 424"/>
              <a:gd name="T84" fmla="*/ 80963 w 416"/>
              <a:gd name="T85" fmla="*/ 76200 h 424"/>
              <a:gd name="T86" fmla="*/ 20638 w 416"/>
              <a:gd name="T87" fmla="*/ 95250 h 42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16" h="424">
                <a:moveTo>
                  <a:pt x="13" y="60"/>
                </a:moveTo>
                <a:lnTo>
                  <a:pt x="13" y="72"/>
                </a:lnTo>
                <a:lnTo>
                  <a:pt x="0" y="90"/>
                </a:lnTo>
                <a:lnTo>
                  <a:pt x="7" y="109"/>
                </a:lnTo>
                <a:lnTo>
                  <a:pt x="13" y="109"/>
                </a:lnTo>
                <a:lnTo>
                  <a:pt x="7" y="127"/>
                </a:lnTo>
                <a:lnTo>
                  <a:pt x="26" y="133"/>
                </a:lnTo>
                <a:lnTo>
                  <a:pt x="26" y="139"/>
                </a:lnTo>
                <a:lnTo>
                  <a:pt x="19" y="145"/>
                </a:lnTo>
                <a:lnTo>
                  <a:pt x="26" y="151"/>
                </a:lnTo>
                <a:lnTo>
                  <a:pt x="44" y="151"/>
                </a:lnTo>
                <a:lnTo>
                  <a:pt x="44" y="145"/>
                </a:lnTo>
                <a:lnTo>
                  <a:pt x="82" y="133"/>
                </a:lnTo>
                <a:lnTo>
                  <a:pt x="107" y="145"/>
                </a:lnTo>
                <a:lnTo>
                  <a:pt x="120" y="139"/>
                </a:lnTo>
                <a:lnTo>
                  <a:pt x="126" y="163"/>
                </a:lnTo>
                <a:lnTo>
                  <a:pt x="138" y="211"/>
                </a:lnTo>
                <a:lnTo>
                  <a:pt x="176" y="217"/>
                </a:lnTo>
                <a:lnTo>
                  <a:pt x="189" y="241"/>
                </a:lnTo>
                <a:lnTo>
                  <a:pt x="220" y="253"/>
                </a:lnTo>
                <a:lnTo>
                  <a:pt x="220" y="272"/>
                </a:lnTo>
                <a:lnTo>
                  <a:pt x="239" y="272"/>
                </a:lnTo>
                <a:lnTo>
                  <a:pt x="258" y="296"/>
                </a:lnTo>
                <a:lnTo>
                  <a:pt x="270" y="296"/>
                </a:lnTo>
                <a:lnTo>
                  <a:pt x="270" y="308"/>
                </a:lnTo>
                <a:lnTo>
                  <a:pt x="283" y="326"/>
                </a:lnTo>
                <a:lnTo>
                  <a:pt x="308" y="326"/>
                </a:lnTo>
                <a:lnTo>
                  <a:pt x="320" y="344"/>
                </a:lnTo>
                <a:lnTo>
                  <a:pt x="333" y="362"/>
                </a:lnTo>
                <a:lnTo>
                  <a:pt x="314" y="392"/>
                </a:lnTo>
                <a:lnTo>
                  <a:pt x="314" y="411"/>
                </a:lnTo>
                <a:lnTo>
                  <a:pt x="320" y="423"/>
                </a:lnTo>
                <a:lnTo>
                  <a:pt x="339" y="411"/>
                </a:lnTo>
                <a:lnTo>
                  <a:pt x="371" y="374"/>
                </a:lnTo>
                <a:lnTo>
                  <a:pt x="358" y="356"/>
                </a:lnTo>
                <a:lnTo>
                  <a:pt x="346" y="350"/>
                </a:lnTo>
                <a:lnTo>
                  <a:pt x="346" y="332"/>
                </a:lnTo>
                <a:lnTo>
                  <a:pt x="358" y="308"/>
                </a:lnTo>
                <a:lnTo>
                  <a:pt x="377" y="320"/>
                </a:lnTo>
                <a:lnTo>
                  <a:pt x="396" y="326"/>
                </a:lnTo>
                <a:lnTo>
                  <a:pt x="402" y="344"/>
                </a:lnTo>
                <a:lnTo>
                  <a:pt x="415" y="332"/>
                </a:lnTo>
                <a:lnTo>
                  <a:pt x="408" y="302"/>
                </a:lnTo>
                <a:lnTo>
                  <a:pt x="371" y="284"/>
                </a:lnTo>
                <a:lnTo>
                  <a:pt x="358" y="284"/>
                </a:lnTo>
                <a:lnTo>
                  <a:pt x="352" y="266"/>
                </a:lnTo>
                <a:lnTo>
                  <a:pt x="327" y="253"/>
                </a:lnTo>
                <a:lnTo>
                  <a:pt x="327" y="241"/>
                </a:lnTo>
                <a:lnTo>
                  <a:pt x="333" y="241"/>
                </a:lnTo>
                <a:lnTo>
                  <a:pt x="308" y="229"/>
                </a:lnTo>
                <a:lnTo>
                  <a:pt x="283" y="229"/>
                </a:lnTo>
                <a:lnTo>
                  <a:pt x="270" y="211"/>
                </a:lnTo>
                <a:lnTo>
                  <a:pt x="258" y="199"/>
                </a:lnTo>
                <a:lnTo>
                  <a:pt x="258" y="175"/>
                </a:lnTo>
                <a:lnTo>
                  <a:pt x="214" y="151"/>
                </a:lnTo>
                <a:lnTo>
                  <a:pt x="208" y="133"/>
                </a:lnTo>
                <a:lnTo>
                  <a:pt x="201" y="96"/>
                </a:lnTo>
                <a:lnTo>
                  <a:pt x="208" y="78"/>
                </a:lnTo>
                <a:lnTo>
                  <a:pt x="233" y="60"/>
                </a:lnTo>
                <a:lnTo>
                  <a:pt x="245" y="60"/>
                </a:lnTo>
                <a:lnTo>
                  <a:pt x="251" y="72"/>
                </a:lnTo>
                <a:lnTo>
                  <a:pt x="264" y="72"/>
                </a:lnTo>
                <a:lnTo>
                  <a:pt x="264" y="60"/>
                </a:lnTo>
                <a:lnTo>
                  <a:pt x="251" y="42"/>
                </a:lnTo>
                <a:lnTo>
                  <a:pt x="264" y="36"/>
                </a:lnTo>
                <a:lnTo>
                  <a:pt x="245" y="24"/>
                </a:lnTo>
                <a:lnTo>
                  <a:pt x="233" y="30"/>
                </a:lnTo>
                <a:lnTo>
                  <a:pt x="214" y="18"/>
                </a:lnTo>
                <a:lnTo>
                  <a:pt x="201" y="6"/>
                </a:lnTo>
                <a:lnTo>
                  <a:pt x="176" y="0"/>
                </a:lnTo>
                <a:lnTo>
                  <a:pt x="157" y="12"/>
                </a:lnTo>
                <a:lnTo>
                  <a:pt x="145" y="6"/>
                </a:lnTo>
                <a:lnTo>
                  <a:pt x="126" y="6"/>
                </a:lnTo>
                <a:lnTo>
                  <a:pt x="132" y="24"/>
                </a:lnTo>
                <a:lnTo>
                  <a:pt x="120" y="30"/>
                </a:lnTo>
                <a:lnTo>
                  <a:pt x="126" y="42"/>
                </a:lnTo>
                <a:lnTo>
                  <a:pt x="120" y="42"/>
                </a:lnTo>
                <a:lnTo>
                  <a:pt x="107" y="30"/>
                </a:lnTo>
                <a:lnTo>
                  <a:pt x="95" y="30"/>
                </a:lnTo>
                <a:lnTo>
                  <a:pt x="95" y="48"/>
                </a:lnTo>
                <a:lnTo>
                  <a:pt x="69" y="48"/>
                </a:lnTo>
                <a:lnTo>
                  <a:pt x="63" y="36"/>
                </a:lnTo>
                <a:lnTo>
                  <a:pt x="57" y="36"/>
                </a:lnTo>
                <a:lnTo>
                  <a:pt x="51" y="48"/>
                </a:lnTo>
                <a:lnTo>
                  <a:pt x="19" y="48"/>
                </a:lnTo>
                <a:lnTo>
                  <a:pt x="13" y="6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8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87" y="2210799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54" y="233058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463" y="513796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00" y="218645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07725" y="2001416"/>
            <a:ext cx="1730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i</a:t>
            </a:r>
            <a:r>
              <a:rPr lang="de-DE" sz="1200" dirty="0" smtClean="0"/>
              <a:t>nt. Konzern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>
            <a:off x="3529685" y="2137059"/>
            <a:ext cx="113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Andere Verwaltungen</a:t>
            </a:r>
            <a:endParaRPr lang="de-DE" sz="1200" dirty="0"/>
          </a:p>
        </p:txBody>
      </p:sp>
      <p:pic>
        <p:nvPicPr>
          <p:cNvPr id="38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06" y="468873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6638914" y="5578941"/>
            <a:ext cx="214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Endkunden in Österreich</a:t>
            </a:r>
            <a:endParaRPr lang="de-DE" sz="1200" dirty="0"/>
          </a:p>
        </p:txBody>
      </p:sp>
      <p:sp>
        <p:nvSpPr>
          <p:cNvPr id="41" name="Textfeld 40"/>
          <p:cNvSpPr txBox="1"/>
          <p:nvPr/>
        </p:nvSpPr>
        <p:spPr>
          <a:xfrm>
            <a:off x="7366496" y="1785392"/>
            <a:ext cx="214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i</a:t>
            </a:r>
            <a:r>
              <a:rPr lang="de-DE" sz="1200" dirty="0" smtClean="0"/>
              <a:t>talienisches Verkehrsministerium</a:t>
            </a:r>
            <a:endParaRPr lang="de-DE" sz="1200" dirty="0"/>
          </a:p>
        </p:txBody>
      </p:sp>
      <p:pic>
        <p:nvPicPr>
          <p:cNvPr id="43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06" y="3418522"/>
            <a:ext cx="676656" cy="6069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4" name="Textfeld 43"/>
          <p:cNvSpPr txBox="1"/>
          <p:nvPr/>
        </p:nvSpPr>
        <p:spPr>
          <a:xfrm>
            <a:off x="1503796" y="3212984"/>
            <a:ext cx="1144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Endkunde</a:t>
            </a:r>
            <a:endParaRPr lang="de-DE" sz="1200" dirty="0"/>
          </a:p>
        </p:txBody>
      </p:sp>
      <p:cxnSp>
        <p:nvCxnSpPr>
          <p:cNvPr id="7" name="Gerade Verbindung mit Pfeil 6"/>
          <p:cNvCxnSpPr>
            <a:endCxn id="18" idx="2"/>
          </p:cNvCxnSpPr>
          <p:nvPr/>
        </p:nvCxnSpPr>
        <p:spPr>
          <a:xfrm flipH="1" flipV="1">
            <a:off x="2934815" y="2817732"/>
            <a:ext cx="323322" cy="102003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2301562" y="3790864"/>
            <a:ext cx="765203" cy="38033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2306087" y="4541116"/>
            <a:ext cx="760678" cy="38441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V="1">
            <a:off x="3593536" y="2937520"/>
            <a:ext cx="388584" cy="95986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>
            <a:stCxn id="62" idx="3"/>
            <a:endCxn id="21" idx="1"/>
          </p:cNvCxnSpPr>
          <p:nvPr/>
        </p:nvCxnSpPr>
        <p:spPr>
          <a:xfrm flipV="1">
            <a:off x="3857154" y="2489924"/>
            <a:ext cx="4445446" cy="175917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>
            <a:endCxn id="20" idx="1"/>
          </p:cNvCxnSpPr>
          <p:nvPr/>
        </p:nvCxnSpPr>
        <p:spPr>
          <a:xfrm>
            <a:off x="3539757" y="4411804"/>
            <a:ext cx="3759706" cy="102963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/>
          <p:cNvSpPr>
            <a:spLocks noChangeAspect="1"/>
          </p:cNvSpPr>
          <p:nvPr/>
        </p:nvSpPr>
        <p:spPr>
          <a:xfrm>
            <a:off x="2974008" y="3837720"/>
            <a:ext cx="900000" cy="900000"/>
          </a:xfrm>
          <a:prstGeom prst="ellipse">
            <a:avLst/>
          </a:prstGeom>
          <a:solidFill>
            <a:srgbClr val="8CD2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/>
          </a:p>
        </p:txBody>
      </p:sp>
      <p:pic>
        <p:nvPicPr>
          <p:cNvPr id="62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98" y="3945632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5817840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Gerade Verbindung mit Pfeil 52"/>
          <p:cNvCxnSpPr>
            <a:stCxn id="50" idx="5"/>
            <a:endCxn id="64" idx="1"/>
          </p:cNvCxnSpPr>
          <p:nvPr/>
        </p:nvCxnSpPr>
        <p:spPr>
          <a:xfrm>
            <a:off x="3742206" y="4605918"/>
            <a:ext cx="3336258" cy="1515389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\\bk.datev.de\DFS\Service\BM\Bildpool_Praesentationen\Piktogramme\Nutzung_intern-und-extern\3D-Stil\Umschlag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97" y="3593301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feld 55"/>
          <p:cNvSpPr txBox="1"/>
          <p:nvPr/>
        </p:nvSpPr>
        <p:spPr>
          <a:xfrm>
            <a:off x="3847438" y="3310492"/>
            <a:ext cx="9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ZUGFeRD</a:t>
            </a:r>
            <a:endParaRPr lang="de-DE" sz="1200" dirty="0"/>
          </a:p>
        </p:txBody>
      </p:sp>
      <p:pic>
        <p:nvPicPr>
          <p:cNvPr id="74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05" y="4733322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bk.datev.de\DFS\Service\BM\Bildpool_Praesentationen\Piktogramme\Nutzung_intern-und-extern\3D-Stil\Person_Mandant_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16" y="4066442"/>
            <a:ext cx="40767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pieren 94"/>
          <p:cNvGrpSpPr>
            <a:grpSpLocks noChangeAspect="1"/>
          </p:cNvGrpSpPr>
          <p:nvPr/>
        </p:nvGrpSpPr>
        <p:grpSpPr>
          <a:xfrm>
            <a:off x="3329447" y="4249099"/>
            <a:ext cx="497205" cy="529590"/>
            <a:chOff x="4321175" y="1314450"/>
            <a:chExt cx="4972050" cy="5295900"/>
          </a:xfrm>
        </p:grpSpPr>
        <p:pic>
          <p:nvPicPr>
            <p:cNvPr id="96" name="Picture 2" descr="\\bk.datev.de\DFS\Service\BM\Bildpool_Praesentationen\Piktogramme\Nutzung_intern-und-extern\3D-Stil\A4_Dok_Tabelle_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175" y="1314450"/>
              <a:ext cx="4362450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3" descr="\\bk.datev.de\DFS\Service\BM\Bildpool_Praesentationen\Piktogramme\Nutzung_intern-und-extern\3D-Stil\A4_Dok_Tabelle_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575" y="1466850"/>
              <a:ext cx="4362450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\\bk.datev.de\DFS\Service\BM\Bildpool_Praesentationen\Piktogramme\Nutzung_intern-und-extern\3D-Stil\A4_Dok_Tabelle_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975" y="1619250"/>
              <a:ext cx="4362450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5" descr="\\bk.datev.de\DFS\Service\BM\Bildpool_Praesentationen\Piktogramme\Nutzung_intern-und-extern\3D-Stil\A4_Dok_Tabelle_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5" y="1771650"/>
              <a:ext cx="4362450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\\bk.datev.de\DFS\Service\BM\Bildpool_Praesentationen\Piktogramme\Nutzung_intern-und-extern\3D-Stil\A4_Dok_Tabelle_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1924050"/>
              <a:ext cx="4362450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16" name="Gruppieren 4115"/>
          <p:cNvGrpSpPr/>
          <p:nvPr/>
        </p:nvGrpSpPr>
        <p:grpSpPr>
          <a:xfrm>
            <a:off x="3098030" y="2837083"/>
            <a:ext cx="721024" cy="389985"/>
            <a:chOff x="7143875" y="3924045"/>
            <a:chExt cx="721024" cy="389985"/>
          </a:xfrm>
        </p:grpSpPr>
        <p:pic>
          <p:nvPicPr>
            <p:cNvPr id="4113" name="Picture 12" descr="\\bk.datev.de\DFS\Service\BM\Bildpool_Praesentationen\Piktogramme\Nutzung_intern-und-extern\3D-Stil\Aktenmappe_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75" y="3924045"/>
              <a:ext cx="511385" cy="38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4" name="Textfeld 4113"/>
            <p:cNvSpPr txBox="1"/>
            <p:nvPr/>
          </p:nvSpPr>
          <p:spPr>
            <a:xfrm rot="21234910">
              <a:off x="7166346" y="3946711"/>
              <a:ext cx="698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EDI</a:t>
              </a:r>
              <a:endParaRPr lang="de-DE" sz="1400" dirty="0"/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6832951" y="4605918"/>
            <a:ext cx="214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österreichisches</a:t>
            </a:r>
          </a:p>
          <a:p>
            <a:pPr algn="ctr"/>
            <a:r>
              <a:rPr lang="de-DE" sz="1200" dirty="0" smtClean="0"/>
              <a:t>Verkehrsministerium</a:t>
            </a:r>
            <a:endParaRPr lang="de-DE" sz="1200" dirty="0"/>
          </a:p>
        </p:txBody>
      </p:sp>
      <p:pic>
        <p:nvPicPr>
          <p:cNvPr id="51" name="Picture 5" descr="\\bk.datev.de\DFS\Service\BM\Bildpool_Praesentationen\Piktogramme\Nutzung_intern-und-extern\3D-Stil\Umschlag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86" y="4871331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5" name="Textfeld 54"/>
          <p:cNvSpPr txBox="1"/>
          <p:nvPr/>
        </p:nvSpPr>
        <p:spPr>
          <a:xfrm>
            <a:off x="741760" y="5164435"/>
            <a:ext cx="1593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Handwerksbetrieb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235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40" grpId="0"/>
      <p:bldP spid="41" grpId="0"/>
      <p:bldP spid="44" grpId="0"/>
      <p:bldP spid="56" grpId="0"/>
      <p:bldP spid="48" grpId="0"/>
      <p:bldP spid="5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548" y="201600"/>
            <a:ext cx="12385547" cy="1224000"/>
          </a:xfrm>
        </p:spPr>
        <p:txBody>
          <a:bodyPr/>
          <a:lstStyle/>
          <a:p>
            <a:r>
              <a:rPr lang="de-DE" dirty="0" smtClean="0"/>
              <a:t>Elektronischer Rechnungs</a:t>
            </a:r>
            <a:r>
              <a:rPr lang="de-DE" b="1" dirty="0" smtClean="0">
                <a:solidFill>
                  <a:schemeClr val="accent2"/>
                </a:solidFill>
              </a:rPr>
              <a:t>empfang</a:t>
            </a:r>
            <a:r>
              <a:rPr lang="de-DE" dirty="0" smtClean="0"/>
              <a:t> mit DATEV </a:t>
            </a:r>
            <a:r>
              <a:rPr lang="de-DE" dirty="0"/>
              <a:t>E-Business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901600" y="6494400"/>
            <a:ext cx="576080" cy="2476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2" name="Freeform 30"/>
          <p:cNvSpPr>
            <a:spLocks noChangeAspect="1"/>
          </p:cNvSpPr>
          <p:nvPr/>
        </p:nvSpPr>
        <p:spPr bwMode="auto">
          <a:xfrm>
            <a:off x="5494288" y="4953744"/>
            <a:ext cx="3278765" cy="1693826"/>
          </a:xfrm>
          <a:custGeom>
            <a:avLst/>
            <a:gdLst>
              <a:gd name="T0" fmla="*/ 268288 w 271"/>
              <a:gd name="T1" fmla="*/ 28575 h 140"/>
              <a:gd name="T2" fmla="*/ 288925 w 271"/>
              <a:gd name="T3" fmla="*/ 0 h 140"/>
              <a:gd name="T4" fmla="*/ 307975 w 271"/>
              <a:gd name="T5" fmla="*/ 9525 h 140"/>
              <a:gd name="T6" fmla="*/ 347663 w 271"/>
              <a:gd name="T7" fmla="*/ 28575 h 140"/>
              <a:gd name="T8" fmla="*/ 388938 w 271"/>
              <a:gd name="T9" fmla="*/ 28575 h 140"/>
              <a:gd name="T10" fmla="*/ 428625 w 271"/>
              <a:gd name="T11" fmla="*/ 76200 h 140"/>
              <a:gd name="T12" fmla="*/ 428625 w 271"/>
              <a:gd name="T13" fmla="*/ 106363 h 140"/>
              <a:gd name="T14" fmla="*/ 398463 w 271"/>
              <a:gd name="T15" fmla="*/ 106363 h 140"/>
              <a:gd name="T16" fmla="*/ 388938 w 271"/>
              <a:gd name="T17" fmla="*/ 106363 h 140"/>
              <a:gd name="T18" fmla="*/ 388938 w 271"/>
              <a:gd name="T19" fmla="*/ 134938 h 140"/>
              <a:gd name="T20" fmla="*/ 377825 w 271"/>
              <a:gd name="T21" fmla="*/ 153988 h 140"/>
              <a:gd name="T22" fmla="*/ 398463 w 271"/>
              <a:gd name="T23" fmla="*/ 163513 h 140"/>
              <a:gd name="T24" fmla="*/ 398463 w 271"/>
              <a:gd name="T25" fmla="*/ 173038 h 140"/>
              <a:gd name="T26" fmla="*/ 377825 w 271"/>
              <a:gd name="T27" fmla="*/ 192088 h 140"/>
              <a:gd name="T28" fmla="*/ 319088 w 271"/>
              <a:gd name="T29" fmla="*/ 192088 h 140"/>
              <a:gd name="T30" fmla="*/ 307975 w 271"/>
              <a:gd name="T31" fmla="*/ 220663 h 140"/>
              <a:gd name="T32" fmla="*/ 258763 w 271"/>
              <a:gd name="T33" fmla="*/ 211138 h 140"/>
              <a:gd name="T34" fmla="*/ 228600 w 271"/>
              <a:gd name="T35" fmla="*/ 192088 h 140"/>
              <a:gd name="T36" fmla="*/ 209550 w 271"/>
              <a:gd name="T37" fmla="*/ 201613 h 140"/>
              <a:gd name="T38" fmla="*/ 179388 w 271"/>
              <a:gd name="T39" fmla="*/ 182563 h 140"/>
              <a:gd name="T40" fmla="*/ 158750 w 271"/>
              <a:gd name="T41" fmla="*/ 163513 h 140"/>
              <a:gd name="T42" fmla="*/ 119063 w 271"/>
              <a:gd name="T43" fmla="*/ 153988 h 140"/>
              <a:gd name="T44" fmla="*/ 88900 w 271"/>
              <a:gd name="T45" fmla="*/ 173038 h 140"/>
              <a:gd name="T46" fmla="*/ 69850 w 271"/>
              <a:gd name="T47" fmla="*/ 163513 h 140"/>
              <a:gd name="T48" fmla="*/ 39688 w 271"/>
              <a:gd name="T49" fmla="*/ 163513 h 140"/>
              <a:gd name="T50" fmla="*/ 30163 w 271"/>
              <a:gd name="T51" fmla="*/ 144463 h 140"/>
              <a:gd name="T52" fmla="*/ 0 w 271"/>
              <a:gd name="T53" fmla="*/ 115888 h 140"/>
              <a:gd name="T54" fmla="*/ 19050 w 271"/>
              <a:gd name="T55" fmla="*/ 106363 h 140"/>
              <a:gd name="T56" fmla="*/ 30163 w 271"/>
              <a:gd name="T57" fmla="*/ 115888 h 140"/>
              <a:gd name="T58" fmla="*/ 58738 w 271"/>
              <a:gd name="T59" fmla="*/ 115888 h 140"/>
              <a:gd name="T60" fmla="*/ 69850 w 271"/>
              <a:gd name="T61" fmla="*/ 106363 h 140"/>
              <a:gd name="T62" fmla="*/ 88900 w 271"/>
              <a:gd name="T63" fmla="*/ 125413 h 140"/>
              <a:gd name="T64" fmla="*/ 128588 w 271"/>
              <a:gd name="T65" fmla="*/ 125413 h 140"/>
              <a:gd name="T66" fmla="*/ 139700 w 271"/>
              <a:gd name="T67" fmla="*/ 106363 h 140"/>
              <a:gd name="T68" fmla="*/ 158750 w 271"/>
              <a:gd name="T69" fmla="*/ 106363 h 140"/>
              <a:gd name="T70" fmla="*/ 179388 w 271"/>
              <a:gd name="T71" fmla="*/ 125413 h 140"/>
              <a:gd name="T72" fmla="*/ 179388 w 271"/>
              <a:gd name="T73" fmla="*/ 125413 h 140"/>
              <a:gd name="T74" fmla="*/ 188913 w 271"/>
              <a:gd name="T75" fmla="*/ 106363 h 140"/>
              <a:gd name="T76" fmla="*/ 188913 w 271"/>
              <a:gd name="T77" fmla="*/ 76200 h 140"/>
              <a:gd name="T78" fmla="*/ 179388 w 271"/>
              <a:gd name="T79" fmla="*/ 66675 h 140"/>
              <a:gd name="T80" fmla="*/ 179388 w 271"/>
              <a:gd name="T81" fmla="*/ 57150 h 140"/>
              <a:gd name="T82" fmla="*/ 188913 w 271"/>
              <a:gd name="T83" fmla="*/ 28575 h 140"/>
              <a:gd name="T84" fmla="*/ 209550 w 271"/>
              <a:gd name="T85" fmla="*/ 28575 h 140"/>
              <a:gd name="T86" fmla="*/ 228600 w 271"/>
              <a:gd name="T87" fmla="*/ 28575 h 140"/>
              <a:gd name="T88" fmla="*/ 238125 w 271"/>
              <a:gd name="T89" fmla="*/ 28575 h 140"/>
              <a:gd name="T90" fmla="*/ 268288 w 271"/>
              <a:gd name="T91" fmla="*/ 28575 h 1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71" h="140">
                <a:moveTo>
                  <a:pt x="169" y="18"/>
                </a:moveTo>
                <a:lnTo>
                  <a:pt x="182" y="0"/>
                </a:lnTo>
                <a:lnTo>
                  <a:pt x="194" y="6"/>
                </a:lnTo>
                <a:lnTo>
                  <a:pt x="219" y="18"/>
                </a:lnTo>
                <a:lnTo>
                  <a:pt x="245" y="18"/>
                </a:lnTo>
                <a:lnTo>
                  <a:pt x="270" y="48"/>
                </a:lnTo>
                <a:lnTo>
                  <a:pt x="270" y="67"/>
                </a:lnTo>
                <a:lnTo>
                  <a:pt x="251" y="67"/>
                </a:lnTo>
                <a:lnTo>
                  <a:pt x="245" y="67"/>
                </a:lnTo>
                <a:lnTo>
                  <a:pt x="245" y="85"/>
                </a:lnTo>
                <a:lnTo>
                  <a:pt x="238" y="97"/>
                </a:lnTo>
                <a:lnTo>
                  <a:pt x="251" y="103"/>
                </a:lnTo>
                <a:lnTo>
                  <a:pt x="251" y="109"/>
                </a:lnTo>
                <a:lnTo>
                  <a:pt x="238" y="121"/>
                </a:lnTo>
                <a:lnTo>
                  <a:pt x="201" y="121"/>
                </a:lnTo>
                <a:lnTo>
                  <a:pt x="194" y="139"/>
                </a:lnTo>
                <a:lnTo>
                  <a:pt x="163" y="133"/>
                </a:lnTo>
                <a:lnTo>
                  <a:pt x="144" y="121"/>
                </a:lnTo>
                <a:lnTo>
                  <a:pt x="132" y="127"/>
                </a:lnTo>
                <a:lnTo>
                  <a:pt x="113" y="115"/>
                </a:lnTo>
                <a:lnTo>
                  <a:pt x="100" y="103"/>
                </a:lnTo>
                <a:lnTo>
                  <a:pt x="75" y="97"/>
                </a:lnTo>
                <a:lnTo>
                  <a:pt x="56" y="109"/>
                </a:lnTo>
                <a:lnTo>
                  <a:pt x="44" y="103"/>
                </a:lnTo>
                <a:lnTo>
                  <a:pt x="25" y="103"/>
                </a:lnTo>
                <a:lnTo>
                  <a:pt x="19" y="91"/>
                </a:lnTo>
                <a:lnTo>
                  <a:pt x="0" y="73"/>
                </a:lnTo>
                <a:lnTo>
                  <a:pt x="12" y="67"/>
                </a:lnTo>
                <a:lnTo>
                  <a:pt x="19" y="73"/>
                </a:lnTo>
                <a:lnTo>
                  <a:pt x="37" y="73"/>
                </a:lnTo>
                <a:lnTo>
                  <a:pt x="44" y="67"/>
                </a:lnTo>
                <a:lnTo>
                  <a:pt x="56" y="79"/>
                </a:lnTo>
                <a:lnTo>
                  <a:pt x="81" y="79"/>
                </a:lnTo>
                <a:lnTo>
                  <a:pt x="88" y="67"/>
                </a:lnTo>
                <a:lnTo>
                  <a:pt x="100" y="67"/>
                </a:lnTo>
                <a:lnTo>
                  <a:pt x="113" y="79"/>
                </a:lnTo>
                <a:lnTo>
                  <a:pt x="119" y="67"/>
                </a:lnTo>
                <a:lnTo>
                  <a:pt x="119" y="48"/>
                </a:lnTo>
                <a:lnTo>
                  <a:pt x="113" y="42"/>
                </a:lnTo>
                <a:lnTo>
                  <a:pt x="113" y="36"/>
                </a:lnTo>
                <a:lnTo>
                  <a:pt x="119" y="18"/>
                </a:lnTo>
                <a:lnTo>
                  <a:pt x="132" y="18"/>
                </a:lnTo>
                <a:lnTo>
                  <a:pt x="144" y="18"/>
                </a:lnTo>
                <a:lnTo>
                  <a:pt x="150" y="18"/>
                </a:lnTo>
                <a:lnTo>
                  <a:pt x="169" y="18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3" name="Freeform 39"/>
          <p:cNvSpPr>
            <a:spLocks noChangeAspect="1"/>
          </p:cNvSpPr>
          <p:nvPr/>
        </p:nvSpPr>
        <p:spPr bwMode="auto">
          <a:xfrm>
            <a:off x="6941931" y="1192026"/>
            <a:ext cx="5033077" cy="5129870"/>
          </a:xfrm>
          <a:custGeom>
            <a:avLst/>
            <a:gdLst>
              <a:gd name="T0" fmla="*/ 20638 w 416"/>
              <a:gd name="T1" fmla="*/ 114300 h 424"/>
              <a:gd name="T2" fmla="*/ 11113 w 416"/>
              <a:gd name="T3" fmla="*/ 173038 h 424"/>
              <a:gd name="T4" fmla="*/ 11113 w 416"/>
              <a:gd name="T5" fmla="*/ 201613 h 424"/>
              <a:gd name="T6" fmla="*/ 41275 w 416"/>
              <a:gd name="T7" fmla="*/ 220663 h 424"/>
              <a:gd name="T8" fmla="*/ 41275 w 416"/>
              <a:gd name="T9" fmla="*/ 239713 h 424"/>
              <a:gd name="T10" fmla="*/ 69850 w 416"/>
              <a:gd name="T11" fmla="*/ 230188 h 424"/>
              <a:gd name="T12" fmla="*/ 169863 w 416"/>
              <a:gd name="T13" fmla="*/ 230188 h 424"/>
              <a:gd name="T14" fmla="*/ 200025 w 416"/>
              <a:gd name="T15" fmla="*/ 258763 h 424"/>
              <a:gd name="T16" fmla="*/ 279400 w 416"/>
              <a:gd name="T17" fmla="*/ 344488 h 424"/>
              <a:gd name="T18" fmla="*/ 349250 w 416"/>
              <a:gd name="T19" fmla="*/ 401638 h 424"/>
              <a:gd name="T20" fmla="*/ 379413 w 416"/>
              <a:gd name="T21" fmla="*/ 431800 h 424"/>
              <a:gd name="T22" fmla="*/ 428625 w 416"/>
              <a:gd name="T23" fmla="*/ 469900 h 424"/>
              <a:gd name="T24" fmla="*/ 449263 w 416"/>
              <a:gd name="T25" fmla="*/ 517525 h 424"/>
              <a:gd name="T26" fmla="*/ 508000 w 416"/>
              <a:gd name="T27" fmla="*/ 546100 h 424"/>
              <a:gd name="T28" fmla="*/ 498475 w 416"/>
              <a:gd name="T29" fmla="*/ 622300 h 424"/>
              <a:gd name="T30" fmla="*/ 508000 w 416"/>
              <a:gd name="T31" fmla="*/ 671513 h 424"/>
              <a:gd name="T32" fmla="*/ 588963 w 416"/>
              <a:gd name="T33" fmla="*/ 593725 h 424"/>
              <a:gd name="T34" fmla="*/ 549275 w 416"/>
              <a:gd name="T35" fmla="*/ 555625 h 424"/>
              <a:gd name="T36" fmla="*/ 568325 w 416"/>
              <a:gd name="T37" fmla="*/ 488950 h 424"/>
              <a:gd name="T38" fmla="*/ 598488 w 416"/>
              <a:gd name="T39" fmla="*/ 508000 h 424"/>
              <a:gd name="T40" fmla="*/ 638175 w 416"/>
              <a:gd name="T41" fmla="*/ 546100 h 424"/>
              <a:gd name="T42" fmla="*/ 647700 w 416"/>
              <a:gd name="T43" fmla="*/ 479425 h 424"/>
              <a:gd name="T44" fmla="*/ 568325 w 416"/>
              <a:gd name="T45" fmla="*/ 450850 h 424"/>
              <a:gd name="T46" fmla="*/ 519113 w 416"/>
              <a:gd name="T47" fmla="*/ 401638 h 424"/>
              <a:gd name="T48" fmla="*/ 528638 w 416"/>
              <a:gd name="T49" fmla="*/ 382588 h 424"/>
              <a:gd name="T50" fmla="*/ 488950 w 416"/>
              <a:gd name="T51" fmla="*/ 363538 h 424"/>
              <a:gd name="T52" fmla="*/ 428625 w 416"/>
              <a:gd name="T53" fmla="*/ 334963 h 424"/>
              <a:gd name="T54" fmla="*/ 409575 w 416"/>
              <a:gd name="T55" fmla="*/ 277813 h 424"/>
              <a:gd name="T56" fmla="*/ 330200 w 416"/>
              <a:gd name="T57" fmla="*/ 211138 h 424"/>
              <a:gd name="T58" fmla="*/ 330200 w 416"/>
              <a:gd name="T59" fmla="*/ 123825 h 424"/>
              <a:gd name="T60" fmla="*/ 388938 w 416"/>
              <a:gd name="T61" fmla="*/ 95250 h 424"/>
              <a:gd name="T62" fmla="*/ 419100 w 416"/>
              <a:gd name="T63" fmla="*/ 114300 h 424"/>
              <a:gd name="T64" fmla="*/ 398463 w 416"/>
              <a:gd name="T65" fmla="*/ 66675 h 424"/>
              <a:gd name="T66" fmla="*/ 388938 w 416"/>
              <a:gd name="T67" fmla="*/ 38100 h 424"/>
              <a:gd name="T68" fmla="*/ 339725 w 416"/>
              <a:gd name="T69" fmla="*/ 28575 h 424"/>
              <a:gd name="T70" fmla="*/ 279400 w 416"/>
              <a:gd name="T71" fmla="*/ 0 h 424"/>
              <a:gd name="T72" fmla="*/ 230188 w 416"/>
              <a:gd name="T73" fmla="*/ 9525 h 424"/>
              <a:gd name="T74" fmla="*/ 209550 w 416"/>
              <a:gd name="T75" fmla="*/ 38100 h 424"/>
              <a:gd name="T76" fmla="*/ 200025 w 416"/>
              <a:gd name="T77" fmla="*/ 66675 h 424"/>
              <a:gd name="T78" fmla="*/ 169863 w 416"/>
              <a:gd name="T79" fmla="*/ 47625 h 424"/>
              <a:gd name="T80" fmla="*/ 150813 w 416"/>
              <a:gd name="T81" fmla="*/ 76200 h 424"/>
              <a:gd name="T82" fmla="*/ 100013 w 416"/>
              <a:gd name="T83" fmla="*/ 57150 h 424"/>
              <a:gd name="T84" fmla="*/ 80963 w 416"/>
              <a:gd name="T85" fmla="*/ 76200 h 424"/>
              <a:gd name="T86" fmla="*/ 20638 w 416"/>
              <a:gd name="T87" fmla="*/ 95250 h 42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16" h="424">
                <a:moveTo>
                  <a:pt x="13" y="60"/>
                </a:moveTo>
                <a:lnTo>
                  <a:pt x="13" y="72"/>
                </a:lnTo>
                <a:lnTo>
                  <a:pt x="0" y="90"/>
                </a:lnTo>
                <a:lnTo>
                  <a:pt x="7" y="109"/>
                </a:lnTo>
                <a:lnTo>
                  <a:pt x="13" y="109"/>
                </a:lnTo>
                <a:lnTo>
                  <a:pt x="7" y="127"/>
                </a:lnTo>
                <a:lnTo>
                  <a:pt x="26" y="133"/>
                </a:lnTo>
                <a:lnTo>
                  <a:pt x="26" y="139"/>
                </a:lnTo>
                <a:lnTo>
                  <a:pt x="19" y="145"/>
                </a:lnTo>
                <a:lnTo>
                  <a:pt x="26" y="151"/>
                </a:lnTo>
                <a:lnTo>
                  <a:pt x="44" y="151"/>
                </a:lnTo>
                <a:lnTo>
                  <a:pt x="44" y="145"/>
                </a:lnTo>
                <a:lnTo>
                  <a:pt x="82" y="133"/>
                </a:lnTo>
                <a:lnTo>
                  <a:pt x="107" y="145"/>
                </a:lnTo>
                <a:lnTo>
                  <a:pt x="120" y="139"/>
                </a:lnTo>
                <a:lnTo>
                  <a:pt x="126" y="163"/>
                </a:lnTo>
                <a:lnTo>
                  <a:pt x="138" y="211"/>
                </a:lnTo>
                <a:lnTo>
                  <a:pt x="176" y="217"/>
                </a:lnTo>
                <a:lnTo>
                  <a:pt x="189" y="241"/>
                </a:lnTo>
                <a:lnTo>
                  <a:pt x="220" y="253"/>
                </a:lnTo>
                <a:lnTo>
                  <a:pt x="220" y="272"/>
                </a:lnTo>
                <a:lnTo>
                  <a:pt x="239" y="272"/>
                </a:lnTo>
                <a:lnTo>
                  <a:pt x="258" y="296"/>
                </a:lnTo>
                <a:lnTo>
                  <a:pt x="270" y="296"/>
                </a:lnTo>
                <a:lnTo>
                  <a:pt x="270" y="308"/>
                </a:lnTo>
                <a:lnTo>
                  <a:pt x="283" y="326"/>
                </a:lnTo>
                <a:lnTo>
                  <a:pt x="308" y="326"/>
                </a:lnTo>
                <a:lnTo>
                  <a:pt x="320" y="344"/>
                </a:lnTo>
                <a:lnTo>
                  <a:pt x="333" y="362"/>
                </a:lnTo>
                <a:lnTo>
                  <a:pt x="314" y="392"/>
                </a:lnTo>
                <a:lnTo>
                  <a:pt x="314" y="411"/>
                </a:lnTo>
                <a:lnTo>
                  <a:pt x="320" y="423"/>
                </a:lnTo>
                <a:lnTo>
                  <a:pt x="339" y="411"/>
                </a:lnTo>
                <a:lnTo>
                  <a:pt x="371" y="374"/>
                </a:lnTo>
                <a:lnTo>
                  <a:pt x="358" y="356"/>
                </a:lnTo>
                <a:lnTo>
                  <a:pt x="346" y="350"/>
                </a:lnTo>
                <a:lnTo>
                  <a:pt x="346" y="332"/>
                </a:lnTo>
                <a:lnTo>
                  <a:pt x="358" y="308"/>
                </a:lnTo>
                <a:lnTo>
                  <a:pt x="377" y="320"/>
                </a:lnTo>
                <a:lnTo>
                  <a:pt x="396" y="326"/>
                </a:lnTo>
                <a:lnTo>
                  <a:pt x="402" y="344"/>
                </a:lnTo>
                <a:lnTo>
                  <a:pt x="415" y="332"/>
                </a:lnTo>
                <a:lnTo>
                  <a:pt x="408" y="302"/>
                </a:lnTo>
                <a:lnTo>
                  <a:pt x="371" y="284"/>
                </a:lnTo>
                <a:lnTo>
                  <a:pt x="358" y="284"/>
                </a:lnTo>
                <a:lnTo>
                  <a:pt x="352" y="266"/>
                </a:lnTo>
                <a:lnTo>
                  <a:pt x="327" y="253"/>
                </a:lnTo>
                <a:lnTo>
                  <a:pt x="327" y="241"/>
                </a:lnTo>
                <a:lnTo>
                  <a:pt x="333" y="241"/>
                </a:lnTo>
                <a:lnTo>
                  <a:pt x="308" y="229"/>
                </a:lnTo>
                <a:lnTo>
                  <a:pt x="283" y="229"/>
                </a:lnTo>
                <a:lnTo>
                  <a:pt x="270" y="211"/>
                </a:lnTo>
                <a:lnTo>
                  <a:pt x="258" y="199"/>
                </a:lnTo>
                <a:lnTo>
                  <a:pt x="258" y="175"/>
                </a:lnTo>
                <a:lnTo>
                  <a:pt x="214" y="151"/>
                </a:lnTo>
                <a:lnTo>
                  <a:pt x="208" y="133"/>
                </a:lnTo>
                <a:lnTo>
                  <a:pt x="201" y="96"/>
                </a:lnTo>
                <a:lnTo>
                  <a:pt x="208" y="78"/>
                </a:lnTo>
                <a:lnTo>
                  <a:pt x="233" y="60"/>
                </a:lnTo>
                <a:lnTo>
                  <a:pt x="245" y="60"/>
                </a:lnTo>
                <a:lnTo>
                  <a:pt x="251" y="72"/>
                </a:lnTo>
                <a:lnTo>
                  <a:pt x="264" y="72"/>
                </a:lnTo>
                <a:lnTo>
                  <a:pt x="264" y="60"/>
                </a:lnTo>
                <a:lnTo>
                  <a:pt x="251" y="42"/>
                </a:lnTo>
                <a:lnTo>
                  <a:pt x="264" y="36"/>
                </a:lnTo>
                <a:lnTo>
                  <a:pt x="245" y="24"/>
                </a:lnTo>
                <a:lnTo>
                  <a:pt x="233" y="30"/>
                </a:lnTo>
                <a:lnTo>
                  <a:pt x="214" y="18"/>
                </a:lnTo>
                <a:lnTo>
                  <a:pt x="201" y="6"/>
                </a:lnTo>
                <a:lnTo>
                  <a:pt x="176" y="0"/>
                </a:lnTo>
                <a:lnTo>
                  <a:pt x="157" y="12"/>
                </a:lnTo>
                <a:lnTo>
                  <a:pt x="145" y="6"/>
                </a:lnTo>
                <a:lnTo>
                  <a:pt x="126" y="6"/>
                </a:lnTo>
                <a:lnTo>
                  <a:pt x="132" y="24"/>
                </a:lnTo>
                <a:lnTo>
                  <a:pt x="120" y="30"/>
                </a:lnTo>
                <a:lnTo>
                  <a:pt x="126" y="42"/>
                </a:lnTo>
                <a:lnTo>
                  <a:pt x="120" y="42"/>
                </a:lnTo>
                <a:lnTo>
                  <a:pt x="107" y="30"/>
                </a:lnTo>
                <a:lnTo>
                  <a:pt x="95" y="30"/>
                </a:lnTo>
                <a:lnTo>
                  <a:pt x="95" y="48"/>
                </a:lnTo>
                <a:lnTo>
                  <a:pt x="69" y="48"/>
                </a:lnTo>
                <a:lnTo>
                  <a:pt x="63" y="36"/>
                </a:lnTo>
                <a:lnTo>
                  <a:pt x="57" y="36"/>
                </a:lnTo>
                <a:lnTo>
                  <a:pt x="51" y="48"/>
                </a:lnTo>
                <a:lnTo>
                  <a:pt x="19" y="48"/>
                </a:lnTo>
                <a:lnTo>
                  <a:pt x="13" y="6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5" name="Freeform 53"/>
          <p:cNvSpPr>
            <a:spLocks noChangeAspect="1"/>
          </p:cNvSpPr>
          <p:nvPr/>
        </p:nvSpPr>
        <p:spPr bwMode="auto">
          <a:xfrm>
            <a:off x="1079055" y="1569368"/>
            <a:ext cx="4055193" cy="4960488"/>
          </a:xfrm>
          <a:custGeom>
            <a:avLst/>
            <a:gdLst>
              <a:gd name="T0" fmla="*/ 438150 w 327"/>
              <a:gd name="T1" fmla="*/ 76200 h 400"/>
              <a:gd name="T2" fmla="*/ 419100 w 327"/>
              <a:gd name="T3" fmla="*/ 57150 h 400"/>
              <a:gd name="T4" fmla="*/ 438150 w 327"/>
              <a:gd name="T5" fmla="*/ 47625 h 400"/>
              <a:gd name="T6" fmla="*/ 407988 w 327"/>
              <a:gd name="T7" fmla="*/ 28575 h 400"/>
              <a:gd name="T8" fmla="*/ 328613 w 327"/>
              <a:gd name="T9" fmla="*/ 66675 h 400"/>
              <a:gd name="T10" fmla="*/ 288925 w 327"/>
              <a:gd name="T11" fmla="*/ 38100 h 400"/>
              <a:gd name="T12" fmla="*/ 249238 w 327"/>
              <a:gd name="T13" fmla="*/ 47625 h 400"/>
              <a:gd name="T14" fmla="*/ 209550 w 327"/>
              <a:gd name="T15" fmla="*/ 0 h 400"/>
              <a:gd name="T16" fmla="*/ 179388 w 327"/>
              <a:gd name="T17" fmla="*/ 9525 h 400"/>
              <a:gd name="T18" fmla="*/ 158750 w 327"/>
              <a:gd name="T19" fmla="*/ 28575 h 400"/>
              <a:gd name="T20" fmla="*/ 158750 w 327"/>
              <a:gd name="T21" fmla="*/ 76200 h 400"/>
              <a:gd name="T22" fmla="*/ 139700 w 327"/>
              <a:gd name="T23" fmla="*/ 104775 h 400"/>
              <a:gd name="T24" fmla="*/ 109538 w 327"/>
              <a:gd name="T25" fmla="*/ 123825 h 400"/>
              <a:gd name="T26" fmla="*/ 60325 w 327"/>
              <a:gd name="T27" fmla="*/ 104775 h 400"/>
              <a:gd name="T28" fmla="*/ 69850 w 327"/>
              <a:gd name="T29" fmla="*/ 153988 h 400"/>
              <a:gd name="T30" fmla="*/ 79375 w 327"/>
              <a:gd name="T31" fmla="*/ 220663 h 400"/>
              <a:gd name="T32" fmla="*/ 60325 w 327"/>
              <a:gd name="T33" fmla="*/ 268288 h 400"/>
              <a:gd name="T34" fmla="*/ 20638 w 327"/>
              <a:gd name="T35" fmla="*/ 268288 h 400"/>
              <a:gd name="T36" fmla="*/ 9525 w 327"/>
              <a:gd name="T37" fmla="*/ 296863 h 400"/>
              <a:gd name="T38" fmla="*/ 9525 w 327"/>
              <a:gd name="T39" fmla="*/ 334963 h 400"/>
              <a:gd name="T40" fmla="*/ 30163 w 327"/>
              <a:gd name="T41" fmla="*/ 363538 h 400"/>
              <a:gd name="T42" fmla="*/ 0 w 327"/>
              <a:gd name="T43" fmla="*/ 403225 h 400"/>
              <a:gd name="T44" fmla="*/ 9525 w 327"/>
              <a:gd name="T45" fmla="*/ 431800 h 400"/>
              <a:gd name="T46" fmla="*/ 39688 w 327"/>
              <a:gd name="T47" fmla="*/ 469900 h 400"/>
              <a:gd name="T48" fmla="*/ 90488 w 327"/>
              <a:gd name="T49" fmla="*/ 498475 h 400"/>
              <a:gd name="T50" fmla="*/ 109538 w 327"/>
              <a:gd name="T51" fmla="*/ 498475 h 400"/>
              <a:gd name="T52" fmla="*/ 139700 w 327"/>
              <a:gd name="T53" fmla="*/ 517525 h 400"/>
              <a:gd name="T54" fmla="*/ 90488 w 327"/>
              <a:gd name="T55" fmla="*/ 565150 h 400"/>
              <a:gd name="T56" fmla="*/ 100013 w 327"/>
              <a:gd name="T57" fmla="*/ 604838 h 400"/>
              <a:gd name="T58" fmla="*/ 158750 w 327"/>
              <a:gd name="T59" fmla="*/ 593725 h 400"/>
              <a:gd name="T60" fmla="*/ 200025 w 327"/>
              <a:gd name="T61" fmla="*/ 614363 h 400"/>
              <a:gd name="T62" fmla="*/ 228600 w 327"/>
              <a:gd name="T63" fmla="*/ 614363 h 400"/>
              <a:gd name="T64" fmla="*/ 268288 w 327"/>
              <a:gd name="T65" fmla="*/ 623888 h 400"/>
              <a:gd name="T66" fmla="*/ 298450 w 327"/>
              <a:gd name="T67" fmla="*/ 633413 h 400"/>
              <a:gd name="T68" fmla="*/ 349250 w 327"/>
              <a:gd name="T69" fmla="*/ 614363 h 400"/>
              <a:gd name="T70" fmla="*/ 388938 w 327"/>
              <a:gd name="T71" fmla="*/ 633413 h 400"/>
              <a:gd name="T72" fmla="*/ 398463 w 327"/>
              <a:gd name="T73" fmla="*/ 614363 h 400"/>
              <a:gd name="T74" fmla="*/ 388938 w 327"/>
              <a:gd name="T75" fmla="*/ 574675 h 400"/>
              <a:gd name="T76" fmla="*/ 398463 w 327"/>
              <a:gd name="T77" fmla="*/ 536575 h 400"/>
              <a:gd name="T78" fmla="*/ 438150 w 327"/>
              <a:gd name="T79" fmla="*/ 536575 h 400"/>
              <a:gd name="T80" fmla="*/ 447675 w 327"/>
              <a:gd name="T81" fmla="*/ 508000 h 400"/>
              <a:gd name="T82" fmla="*/ 358775 w 327"/>
              <a:gd name="T83" fmla="*/ 422275 h 400"/>
              <a:gd name="T84" fmla="*/ 349250 w 327"/>
              <a:gd name="T85" fmla="*/ 393700 h 400"/>
              <a:gd name="T86" fmla="*/ 517525 w 327"/>
              <a:gd name="T87" fmla="*/ 334963 h 400"/>
              <a:gd name="T88" fmla="*/ 498475 w 327"/>
              <a:gd name="T89" fmla="*/ 239713 h 400"/>
              <a:gd name="T90" fmla="*/ 477838 w 327"/>
              <a:gd name="T91" fmla="*/ 134938 h 4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27" h="400">
                <a:moveTo>
                  <a:pt x="289" y="72"/>
                </a:moveTo>
                <a:lnTo>
                  <a:pt x="276" y="48"/>
                </a:lnTo>
                <a:lnTo>
                  <a:pt x="276" y="36"/>
                </a:lnTo>
                <a:lnTo>
                  <a:pt x="264" y="36"/>
                </a:lnTo>
                <a:lnTo>
                  <a:pt x="264" y="30"/>
                </a:lnTo>
                <a:lnTo>
                  <a:pt x="276" y="30"/>
                </a:lnTo>
                <a:lnTo>
                  <a:pt x="264" y="12"/>
                </a:lnTo>
                <a:lnTo>
                  <a:pt x="257" y="18"/>
                </a:lnTo>
                <a:lnTo>
                  <a:pt x="232" y="18"/>
                </a:lnTo>
                <a:lnTo>
                  <a:pt x="207" y="42"/>
                </a:lnTo>
                <a:lnTo>
                  <a:pt x="176" y="36"/>
                </a:lnTo>
                <a:lnTo>
                  <a:pt x="182" y="24"/>
                </a:lnTo>
                <a:lnTo>
                  <a:pt x="169" y="18"/>
                </a:lnTo>
                <a:lnTo>
                  <a:pt x="157" y="30"/>
                </a:lnTo>
                <a:lnTo>
                  <a:pt x="144" y="30"/>
                </a:lnTo>
                <a:lnTo>
                  <a:pt x="132" y="0"/>
                </a:lnTo>
                <a:lnTo>
                  <a:pt x="126" y="0"/>
                </a:lnTo>
                <a:lnTo>
                  <a:pt x="113" y="6"/>
                </a:lnTo>
                <a:lnTo>
                  <a:pt x="94" y="6"/>
                </a:lnTo>
                <a:lnTo>
                  <a:pt x="100" y="18"/>
                </a:lnTo>
                <a:lnTo>
                  <a:pt x="94" y="30"/>
                </a:lnTo>
                <a:lnTo>
                  <a:pt x="100" y="48"/>
                </a:lnTo>
                <a:lnTo>
                  <a:pt x="107" y="60"/>
                </a:lnTo>
                <a:lnTo>
                  <a:pt x="88" y="66"/>
                </a:lnTo>
                <a:lnTo>
                  <a:pt x="82" y="78"/>
                </a:lnTo>
                <a:lnTo>
                  <a:pt x="69" y="78"/>
                </a:lnTo>
                <a:lnTo>
                  <a:pt x="57" y="66"/>
                </a:lnTo>
                <a:lnTo>
                  <a:pt x="38" y="66"/>
                </a:lnTo>
                <a:lnTo>
                  <a:pt x="38" y="85"/>
                </a:lnTo>
                <a:lnTo>
                  <a:pt x="44" y="97"/>
                </a:lnTo>
                <a:lnTo>
                  <a:pt x="44" y="127"/>
                </a:lnTo>
                <a:lnTo>
                  <a:pt x="50" y="139"/>
                </a:lnTo>
                <a:lnTo>
                  <a:pt x="38" y="151"/>
                </a:lnTo>
                <a:lnTo>
                  <a:pt x="38" y="169"/>
                </a:lnTo>
                <a:lnTo>
                  <a:pt x="25" y="175"/>
                </a:lnTo>
                <a:lnTo>
                  <a:pt x="13" y="169"/>
                </a:lnTo>
                <a:lnTo>
                  <a:pt x="6" y="175"/>
                </a:lnTo>
                <a:lnTo>
                  <a:pt x="6" y="187"/>
                </a:lnTo>
                <a:lnTo>
                  <a:pt x="13" y="199"/>
                </a:lnTo>
                <a:lnTo>
                  <a:pt x="6" y="211"/>
                </a:lnTo>
                <a:lnTo>
                  <a:pt x="6" y="229"/>
                </a:lnTo>
                <a:lnTo>
                  <a:pt x="19" y="229"/>
                </a:lnTo>
                <a:lnTo>
                  <a:pt x="19" y="242"/>
                </a:lnTo>
                <a:lnTo>
                  <a:pt x="0" y="254"/>
                </a:lnTo>
                <a:lnTo>
                  <a:pt x="0" y="260"/>
                </a:lnTo>
                <a:lnTo>
                  <a:pt x="6" y="272"/>
                </a:lnTo>
                <a:lnTo>
                  <a:pt x="13" y="296"/>
                </a:lnTo>
                <a:lnTo>
                  <a:pt x="25" y="296"/>
                </a:lnTo>
                <a:lnTo>
                  <a:pt x="44" y="314"/>
                </a:lnTo>
                <a:lnTo>
                  <a:pt x="57" y="314"/>
                </a:lnTo>
                <a:lnTo>
                  <a:pt x="63" y="308"/>
                </a:lnTo>
                <a:lnTo>
                  <a:pt x="69" y="314"/>
                </a:lnTo>
                <a:lnTo>
                  <a:pt x="82" y="314"/>
                </a:lnTo>
                <a:lnTo>
                  <a:pt x="88" y="326"/>
                </a:lnTo>
                <a:lnTo>
                  <a:pt x="75" y="338"/>
                </a:lnTo>
                <a:lnTo>
                  <a:pt x="57" y="356"/>
                </a:lnTo>
                <a:lnTo>
                  <a:pt x="57" y="368"/>
                </a:lnTo>
                <a:lnTo>
                  <a:pt x="63" y="381"/>
                </a:lnTo>
                <a:lnTo>
                  <a:pt x="82" y="387"/>
                </a:lnTo>
                <a:lnTo>
                  <a:pt x="100" y="374"/>
                </a:lnTo>
                <a:lnTo>
                  <a:pt x="107" y="387"/>
                </a:lnTo>
                <a:lnTo>
                  <a:pt x="126" y="387"/>
                </a:lnTo>
                <a:lnTo>
                  <a:pt x="132" y="393"/>
                </a:lnTo>
                <a:lnTo>
                  <a:pt x="144" y="387"/>
                </a:lnTo>
                <a:lnTo>
                  <a:pt x="151" y="393"/>
                </a:lnTo>
                <a:lnTo>
                  <a:pt x="169" y="393"/>
                </a:lnTo>
                <a:lnTo>
                  <a:pt x="176" y="387"/>
                </a:lnTo>
                <a:lnTo>
                  <a:pt x="188" y="399"/>
                </a:lnTo>
                <a:lnTo>
                  <a:pt x="213" y="399"/>
                </a:lnTo>
                <a:lnTo>
                  <a:pt x="220" y="387"/>
                </a:lnTo>
                <a:lnTo>
                  <a:pt x="232" y="387"/>
                </a:lnTo>
                <a:lnTo>
                  <a:pt x="245" y="399"/>
                </a:lnTo>
                <a:lnTo>
                  <a:pt x="251" y="387"/>
                </a:lnTo>
                <a:lnTo>
                  <a:pt x="251" y="368"/>
                </a:lnTo>
                <a:lnTo>
                  <a:pt x="245" y="362"/>
                </a:lnTo>
                <a:lnTo>
                  <a:pt x="245" y="356"/>
                </a:lnTo>
                <a:lnTo>
                  <a:pt x="251" y="338"/>
                </a:lnTo>
                <a:lnTo>
                  <a:pt x="264" y="338"/>
                </a:lnTo>
                <a:lnTo>
                  <a:pt x="276" y="338"/>
                </a:lnTo>
                <a:lnTo>
                  <a:pt x="282" y="338"/>
                </a:lnTo>
                <a:lnTo>
                  <a:pt x="282" y="320"/>
                </a:lnTo>
                <a:lnTo>
                  <a:pt x="232" y="296"/>
                </a:lnTo>
                <a:lnTo>
                  <a:pt x="226" y="266"/>
                </a:lnTo>
                <a:lnTo>
                  <a:pt x="220" y="260"/>
                </a:lnTo>
                <a:lnTo>
                  <a:pt x="220" y="248"/>
                </a:lnTo>
                <a:lnTo>
                  <a:pt x="301" y="229"/>
                </a:lnTo>
                <a:lnTo>
                  <a:pt x="326" y="211"/>
                </a:lnTo>
                <a:lnTo>
                  <a:pt x="314" y="187"/>
                </a:lnTo>
                <a:lnTo>
                  <a:pt x="314" y="151"/>
                </a:lnTo>
                <a:lnTo>
                  <a:pt x="289" y="127"/>
                </a:lnTo>
                <a:lnTo>
                  <a:pt x="301" y="85"/>
                </a:lnTo>
                <a:lnTo>
                  <a:pt x="289" y="72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8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87" y="2210799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54" y="233058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392" y="5031835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00" y="218645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07725" y="2001416"/>
            <a:ext cx="1730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i</a:t>
            </a:r>
            <a:r>
              <a:rPr lang="de-DE" sz="1200" dirty="0" smtClean="0"/>
              <a:t>nt. Konzern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>
            <a:off x="3529685" y="2137059"/>
            <a:ext cx="1131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Rathaus</a:t>
            </a:r>
            <a:endParaRPr lang="de-DE" sz="1200" dirty="0"/>
          </a:p>
        </p:txBody>
      </p:sp>
      <p:pic>
        <p:nvPicPr>
          <p:cNvPr id="38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06" y="4688737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feld 38"/>
          <p:cNvSpPr txBox="1"/>
          <p:nvPr/>
        </p:nvSpPr>
        <p:spPr>
          <a:xfrm>
            <a:off x="741760" y="5164435"/>
            <a:ext cx="1593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Handwerksbetrieb</a:t>
            </a:r>
            <a:endParaRPr lang="de-DE" sz="1200" dirty="0"/>
          </a:p>
        </p:txBody>
      </p:sp>
      <p:sp>
        <p:nvSpPr>
          <p:cNvPr id="40" name="Textfeld 39"/>
          <p:cNvSpPr txBox="1"/>
          <p:nvPr/>
        </p:nvSpPr>
        <p:spPr>
          <a:xfrm>
            <a:off x="6638914" y="5578941"/>
            <a:ext cx="214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Endkunden in Österreich</a:t>
            </a:r>
            <a:endParaRPr lang="de-DE" sz="1200" dirty="0"/>
          </a:p>
        </p:txBody>
      </p:sp>
      <p:sp>
        <p:nvSpPr>
          <p:cNvPr id="41" name="Textfeld 40"/>
          <p:cNvSpPr txBox="1"/>
          <p:nvPr/>
        </p:nvSpPr>
        <p:spPr>
          <a:xfrm>
            <a:off x="7366496" y="1785392"/>
            <a:ext cx="214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i</a:t>
            </a:r>
            <a:r>
              <a:rPr lang="de-DE" sz="1200" dirty="0" smtClean="0"/>
              <a:t>talienisches Verkehrsministerium</a:t>
            </a:r>
            <a:endParaRPr lang="de-DE" sz="1200" dirty="0"/>
          </a:p>
        </p:txBody>
      </p:sp>
      <p:pic>
        <p:nvPicPr>
          <p:cNvPr id="43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06" y="3418522"/>
            <a:ext cx="676656" cy="6069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4" name="Textfeld 43"/>
          <p:cNvSpPr txBox="1"/>
          <p:nvPr/>
        </p:nvSpPr>
        <p:spPr>
          <a:xfrm>
            <a:off x="1503796" y="3212984"/>
            <a:ext cx="1144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Endkunde</a:t>
            </a:r>
            <a:endParaRPr lang="de-DE" sz="1200" dirty="0"/>
          </a:p>
        </p:txBody>
      </p:sp>
      <p:cxnSp>
        <p:nvCxnSpPr>
          <p:cNvPr id="7" name="Gerade Verbindung mit Pfeil 6"/>
          <p:cNvCxnSpPr>
            <a:endCxn id="18" idx="2"/>
          </p:cNvCxnSpPr>
          <p:nvPr/>
        </p:nvCxnSpPr>
        <p:spPr>
          <a:xfrm flipH="1" flipV="1">
            <a:off x="2934815" y="2817732"/>
            <a:ext cx="171836" cy="2346703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2213762" y="5249869"/>
            <a:ext cx="616230" cy="191565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V="1">
            <a:off x="3578049" y="2937522"/>
            <a:ext cx="404071" cy="2312346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>
            <a:endCxn id="21" idx="1"/>
          </p:cNvCxnSpPr>
          <p:nvPr/>
        </p:nvCxnSpPr>
        <p:spPr>
          <a:xfrm flipV="1">
            <a:off x="3627845" y="2489924"/>
            <a:ext cx="4674755" cy="2780764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>
            <a:endCxn id="20" idx="1"/>
          </p:cNvCxnSpPr>
          <p:nvPr/>
        </p:nvCxnSpPr>
        <p:spPr>
          <a:xfrm flipV="1">
            <a:off x="3729992" y="5335302"/>
            <a:ext cx="3483400" cy="106132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9" descr="\\bk.datev.de\DFS\Service\BM\Bildpool_Praesentationen\Piktogramme\Nutzung_intern-und-extern\3D-Stil\Amt_Allgemein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5817840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Gerade Verbindung mit Pfeil 52"/>
          <p:cNvCxnSpPr>
            <a:endCxn id="64" idx="1"/>
          </p:cNvCxnSpPr>
          <p:nvPr/>
        </p:nvCxnSpPr>
        <p:spPr>
          <a:xfrm>
            <a:off x="3729992" y="5724200"/>
            <a:ext cx="3348472" cy="397107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\\bk.datev.de\DFS\Service\BM\Bildpool_Praesentationen\Piktogramme\Nutzung_intern-und-extern\3D-Stil\Umschlag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68" y="3985677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38" y="3202037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feld 55"/>
          <p:cNvSpPr txBox="1"/>
          <p:nvPr/>
        </p:nvSpPr>
        <p:spPr>
          <a:xfrm>
            <a:off x="3836008" y="3471659"/>
            <a:ext cx="9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ZUGFeRD</a:t>
            </a:r>
            <a:endParaRPr lang="de-DE" sz="1200" dirty="0"/>
          </a:p>
        </p:txBody>
      </p:sp>
      <p:grpSp>
        <p:nvGrpSpPr>
          <p:cNvPr id="4116" name="Gruppieren 4115"/>
          <p:cNvGrpSpPr/>
          <p:nvPr/>
        </p:nvGrpSpPr>
        <p:grpSpPr>
          <a:xfrm>
            <a:off x="3098030" y="3010972"/>
            <a:ext cx="721024" cy="389985"/>
            <a:chOff x="7143875" y="3924045"/>
            <a:chExt cx="721024" cy="389985"/>
          </a:xfrm>
        </p:grpSpPr>
        <p:pic>
          <p:nvPicPr>
            <p:cNvPr id="4113" name="Picture 12" descr="\\bk.datev.de\DFS\Service\BM\Bildpool_Praesentationen\Piktogramme\Nutzung_intern-und-extern\3D-Stil\Aktenmappe_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75" y="3924045"/>
              <a:ext cx="511385" cy="38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4" name="Textfeld 4113"/>
            <p:cNvSpPr txBox="1"/>
            <p:nvPr/>
          </p:nvSpPr>
          <p:spPr>
            <a:xfrm rot="21234910">
              <a:off x="7166346" y="3946711"/>
              <a:ext cx="698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EDI</a:t>
              </a:r>
              <a:endParaRPr lang="de-DE" sz="1400" dirty="0"/>
            </a:p>
          </p:txBody>
        </p:sp>
      </p:grpSp>
      <p:cxnSp>
        <p:nvCxnSpPr>
          <p:cNvPr id="57" name="Gerade Verbindung mit Pfeil 56"/>
          <p:cNvCxnSpPr>
            <a:stCxn id="51" idx="1"/>
          </p:cNvCxnSpPr>
          <p:nvPr/>
        </p:nvCxnSpPr>
        <p:spPr>
          <a:xfrm flipH="1" flipV="1">
            <a:off x="2097352" y="4050258"/>
            <a:ext cx="864442" cy="1215408"/>
          </a:xfrm>
          <a:prstGeom prst="straightConnector1">
            <a:avLst/>
          </a:prstGeom>
          <a:ln w="2540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/>
          <p:cNvSpPr>
            <a:spLocks noChangeAspect="1"/>
          </p:cNvSpPr>
          <p:nvPr/>
        </p:nvSpPr>
        <p:spPr>
          <a:xfrm>
            <a:off x="2974008" y="3837720"/>
            <a:ext cx="900000" cy="900000"/>
          </a:xfrm>
          <a:prstGeom prst="ellipse">
            <a:avLst/>
          </a:prstGeom>
          <a:solidFill>
            <a:srgbClr val="8CD2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/>
          </a:p>
        </p:txBody>
      </p:sp>
      <p:grpSp>
        <p:nvGrpSpPr>
          <p:cNvPr id="5" name="Gruppieren 4"/>
          <p:cNvGrpSpPr/>
          <p:nvPr/>
        </p:nvGrpSpPr>
        <p:grpSpPr>
          <a:xfrm>
            <a:off x="3046016" y="3945632"/>
            <a:ext cx="811138" cy="833057"/>
            <a:chOff x="3046016" y="3945632"/>
            <a:chExt cx="811138" cy="833057"/>
          </a:xfrm>
        </p:grpSpPr>
        <p:pic>
          <p:nvPicPr>
            <p:cNvPr id="62" name="Picture 9" descr="\\bk.datev.de\DFS\Service\BM\Bildpool_Praesentationen\Piktogramme\Nutzung_intern-und-extern\3D-Stil\Amt_Allgemein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498" y="3945632"/>
              <a:ext cx="676656" cy="606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\\bk.datev.de\DFS\Service\BM\Bildpool_Praesentationen\Piktogramme\Nutzung_intern-und-extern\3D-Stil\Person_Mandant_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016" y="4066442"/>
              <a:ext cx="407670" cy="59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uppieren 69"/>
            <p:cNvGrpSpPr>
              <a:grpSpLocks noChangeAspect="1"/>
            </p:cNvGrpSpPr>
            <p:nvPr/>
          </p:nvGrpSpPr>
          <p:grpSpPr>
            <a:xfrm>
              <a:off x="3329447" y="4249099"/>
              <a:ext cx="497205" cy="529590"/>
              <a:chOff x="4321175" y="1314450"/>
              <a:chExt cx="4972050" cy="5295900"/>
            </a:xfrm>
          </p:grpSpPr>
          <p:pic>
            <p:nvPicPr>
              <p:cNvPr id="71" name="Picture 2" descr="\\bk.datev.de\DFS\Service\BM\Bildpool_Praesentationen\Piktogramme\Nutzung_intern-und-extern\3D-Stil\A4_Dok_Tabelle_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1175" y="1314450"/>
                <a:ext cx="4362450" cy="468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3" descr="\\bk.datev.de\DFS\Service\BM\Bildpool_Praesentationen\Piktogramme\Nutzung_intern-und-extern\3D-Stil\A4_Dok_Tabelle_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3575" y="1466850"/>
                <a:ext cx="4362450" cy="468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4" descr="\\bk.datev.de\DFS\Service\BM\Bildpool_Praesentationen\Piktogramme\Nutzung_intern-und-extern\3D-Stil\A4_Dok_Tabelle_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975" y="1619250"/>
                <a:ext cx="4362450" cy="468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5" descr="\\bk.datev.de\DFS\Service\BM\Bildpool_Praesentationen\Piktogramme\Nutzung_intern-und-extern\3D-Stil\A4_Dok_Tabelle_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8375" y="1771650"/>
                <a:ext cx="4362450" cy="468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6" descr="\\bk.datev.de\DFS\Service\BM\Bildpool_Praesentationen\Piktogramme\Nutzung_intern-und-extern\3D-Stil\A4_Dok_Tabelle_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0775" y="1924050"/>
                <a:ext cx="4362450" cy="468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8" name="Textfeld 47"/>
          <p:cNvSpPr txBox="1"/>
          <p:nvPr/>
        </p:nvSpPr>
        <p:spPr>
          <a:xfrm>
            <a:off x="6671426" y="4552565"/>
            <a:ext cx="214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Österreichisches</a:t>
            </a:r>
          </a:p>
          <a:p>
            <a:pPr algn="ctr"/>
            <a:r>
              <a:rPr lang="de-DE" sz="1200" dirty="0" smtClean="0"/>
              <a:t>Verkehrsministerium</a:t>
            </a:r>
            <a:endParaRPr lang="de-DE" sz="1200" dirty="0"/>
          </a:p>
        </p:txBody>
      </p:sp>
      <p:pic>
        <p:nvPicPr>
          <p:cNvPr id="54" name="Picture 5" descr="\\bk.datev.de\DFS\Service\BM\Bildpool_Praesentationen\Piktogramme\Nutzung_intern-und-extern\3D-Stil\Umschlag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9" y="5512030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399080" y="5882400"/>
            <a:ext cx="1605720" cy="300368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4294967295"/>
          </p:nvPr>
        </p:nvSpPr>
        <p:spPr>
          <a:xfrm>
            <a:off x="11399080" y="6181200"/>
            <a:ext cx="1605720" cy="30850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2" name="Textfeld 51"/>
          <p:cNvSpPr txBox="1"/>
          <p:nvPr/>
        </p:nvSpPr>
        <p:spPr>
          <a:xfrm>
            <a:off x="5422280" y="3195935"/>
            <a:ext cx="125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italienisches</a:t>
            </a:r>
          </a:p>
          <a:p>
            <a:pPr algn="ctr"/>
            <a:r>
              <a:rPr lang="de-DE" sz="1200" dirty="0" smtClean="0"/>
              <a:t>Format</a:t>
            </a:r>
            <a:endParaRPr lang="de-DE" sz="1200" dirty="0"/>
          </a:p>
        </p:txBody>
      </p:sp>
      <p:sp>
        <p:nvSpPr>
          <p:cNvPr id="59" name="Textfeld 58"/>
          <p:cNvSpPr txBox="1"/>
          <p:nvPr/>
        </p:nvSpPr>
        <p:spPr>
          <a:xfrm>
            <a:off x="5062240" y="4852119"/>
            <a:ext cx="125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österreichisches</a:t>
            </a:r>
          </a:p>
          <a:p>
            <a:pPr algn="ctr"/>
            <a:r>
              <a:rPr lang="de-DE" sz="1200" dirty="0" smtClean="0"/>
              <a:t>Format</a:t>
            </a:r>
            <a:endParaRPr lang="de-DE" sz="1200" dirty="0"/>
          </a:p>
        </p:txBody>
      </p:sp>
      <p:sp>
        <p:nvSpPr>
          <p:cNvPr id="32" name="Pfeil nach rechts 31"/>
          <p:cNvSpPr/>
          <p:nvPr/>
        </p:nvSpPr>
        <p:spPr>
          <a:xfrm rot="16426859">
            <a:off x="3090281" y="4785703"/>
            <a:ext cx="561722" cy="36646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/>
          </a:p>
        </p:txBody>
      </p:sp>
      <p:sp>
        <p:nvSpPr>
          <p:cNvPr id="51" name="Ellipse 50"/>
          <p:cNvSpPr>
            <a:spLocks noChangeAspect="1"/>
          </p:cNvSpPr>
          <p:nvPr/>
        </p:nvSpPr>
        <p:spPr>
          <a:xfrm>
            <a:off x="2829992" y="5133864"/>
            <a:ext cx="900000" cy="900000"/>
          </a:xfrm>
          <a:prstGeom prst="ellipse">
            <a:avLst/>
          </a:prstGeom>
          <a:solidFill>
            <a:srgbClr val="D9D9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/>
          </a:p>
        </p:txBody>
      </p:sp>
      <p:pic>
        <p:nvPicPr>
          <p:cNvPr id="6146" name="Picture 2" descr="\\bk.datev.de\DFS\Service\BM\Bildpool_Praesentationen\Piktogramme\Nutzung_intern-und-extern\3D-Stil\Gebäude_DATEV_gruen_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89" y="5255354"/>
            <a:ext cx="676656" cy="6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\\bk.datev.de\DFS\Service\BM\Bildpool_Praesentationen\Piktogramme\Nutzung_intern-und-extern\3D-Stil\Umschlag_Mail_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48" y="4809728"/>
            <a:ext cx="507111" cy="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53728" y="1137320"/>
            <a:ext cx="12088752" cy="50783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Mit DATEV </a:t>
            </a:r>
            <a:r>
              <a:rPr lang="de-DE" sz="5400" b="1" dirty="0" err="1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SmartTransfer</a:t>
            </a:r>
            <a:r>
              <a:rPr lang="de-DE" sz="54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können öffentliche Einrichtungen elektronische Rechnungen in beliebigen Formaten (</a:t>
            </a:r>
            <a:r>
              <a:rPr lang="de-DE" sz="5400" b="1" dirty="0" err="1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XRechnung</a:t>
            </a:r>
            <a:r>
              <a:rPr lang="de-DE" sz="54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5400" b="1" dirty="0" err="1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ZUGFeRD</a:t>
            </a:r>
            <a:r>
              <a:rPr lang="de-DE" sz="54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, CEN …,…) empfangen und bearbeiten </a:t>
            </a:r>
            <a:endParaRPr lang="de-DE" sz="5400" b="1" dirty="0">
              <a:ln w="10541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48"/>
          <p:cNvSpPr txBox="1">
            <a:spLocks noChangeArrowheads="1"/>
          </p:cNvSpPr>
          <p:nvPr/>
        </p:nvSpPr>
        <p:spPr bwMode="auto">
          <a:xfrm>
            <a:off x="481890" y="1793891"/>
            <a:ext cx="11421109" cy="508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2889" tIns="86445" rIns="172889" bIns="86445"/>
          <a:lstStyle>
            <a:lvl1pPr marL="3429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1pPr>
            <a:lvl2pPr marL="8001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2pPr>
            <a:lvl3pPr marL="12573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3pPr>
            <a:lvl4pPr marL="17145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4pPr>
            <a:lvl5pPr marL="21717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5pPr>
            <a:lvl6pPr marL="26289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6pPr>
            <a:lvl7pPr marL="30861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7pPr>
            <a:lvl8pPr marL="35433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8pPr>
            <a:lvl9pPr marL="40005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9pPr>
          </a:lstStyle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Sofortige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Kosteneinsparungen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durch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Prozessverbesserung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beim </a:t>
            </a:r>
            <a:b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</a:b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Posteingang und Postausgang</a:t>
            </a:r>
          </a:p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endParaRPr lang="de-DE" sz="2400" dirty="0" smtClean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Anbindung 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an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alle gängigen ERP-Systeme</a:t>
            </a:r>
            <a:endParaRPr lang="de-DE" sz="2400" dirty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endParaRPr lang="de-DE" sz="2400" dirty="0" smtClean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DATEV </a:t>
            </a:r>
            <a:r>
              <a:rPr lang="de-DE" sz="2400" dirty="0" err="1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SmartTransfer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unterstützt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sämtliche Übertragungskanäle 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und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elektronische Formate</a:t>
            </a:r>
          </a:p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endParaRPr lang="de-DE" sz="2400" b="1" dirty="0" smtClean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548905" indent="-548905" defTabSz="1980861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b="1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Rechts-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und Datensicherheit 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beim Austausch von Transaktionsdokumenten</a:t>
            </a:r>
            <a:endParaRPr lang="de-DE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n"/>
            </a:pPr>
            <a:endParaRPr lang="de-DE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n"/>
            </a:pPr>
            <a:endParaRPr lang="de-DE" sz="15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n"/>
            </a:pPr>
            <a:endParaRPr lang="de-DE" sz="15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n"/>
            </a:pPr>
            <a:endParaRPr lang="de-DE" sz="15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n"/>
            </a:pPr>
            <a:endParaRPr lang="de-DE" sz="15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n"/>
            </a:pPr>
            <a:endParaRPr lang="de-DE" sz="15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 Box 166"/>
          <p:cNvSpPr txBox="1">
            <a:spLocks noChangeArrowheads="1"/>
          </p:cNvSpPr>
          <p:nvPr/>
        </p:nvSpPr>
        <p:spPr bwMode="auto">
          <a:xfrm>
            <a:off x="1926814" y="700577"/>
            <a:ext cx="9271584" cy="5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9281" tIns="69641" rIns="139281" bIns="69641"/>
          <a:lstStyle>
            <a:lvl1pPr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sz="3000" b="0" dirty="0">
                <a:solidFill>
                  <a:srgbClr val="000000"/>
                </a:solidFill>
                <a:latin typeface="Compatil DATEV"/>
                <a:cs typeface="Segoe UI" pitchFamily="34" charset="0"/>
              </a:rPr>
              <a:t>DATEV </a:t>
            </a:r>
            <a:r>
              <a:rPr lang="de-DE" sz="3000" b="0" dirty="0" err="1">
                <a:solidFill>
                  <a:srgbClr val="000000"/>
                </a:solidFill>
                <a:latin typeface="Compatil DATEV"/>
                <a:cs typeface="Segoe UI" pitchFamily="34" charset="0"/>
              </a:rPr>
              <a:t>SmartTransfer</a:t>
            </a:r>
            <a:r>
              <a:rPr lang="de-DE" sz="3000" b="0" dirty="0">
                <a:solidFill>
                  <a:srgbClr val="000000"/>
                </a:solidFill>
                <a:latin typeface="Compatil DATEV"/>
                <a:cs typeface="Segoe UI" pitchFamily="34" charset="0"/>
              </a:rPr>
              <a:t> – Szenario </a:t>
            </a:r>
            <a:r>
              <a:rPr lang="de-DE" sz="3000" dirty="0">
                <a:solidFill>
                  <a:srgbClr val="8CD250"/>
                </a:solidFill>
                <a:latin typeface="Compatil DATEV"/>
                <a:cs typeface="Segoe UI" pitchFamily="34" charset="0"/>
              </a:rPr>
              <a:t>Versender</a:t>
            </a:r>
            <a:endParaRPr lang="de-DE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DATEV </a:t>
            </a:r>
            <a:r>
              <a:rPr lang="de-DE" dirty="0" err="1"/>
              <a:t>SmartTransfer</a:t>
            </a:r>
            <a:r>
              <a:rPr lang="de-DE" dirty="0"/>
              <a:t> </a:t>
            </a:r>
            <a:r>
              <a:rPr lang="de-DE" dirty="0" smtClean="0"/>
              <a:t>– Szenario </a:t>
            </a:r>
            <a:r>
              <a:rPr lang="de-DE" b="1" dirty="0" smtClean="0">
                <a:solidFill>
                  <a:srgbClr val="00968C"/>
                </a:solidFill>
              </a:rPr>
              <a:t>Empfänger</a:t>
            </a:r>
            <a:endParaRPr lang="de-DE" dirty="0"/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3010136" y="1425352"/>
            <a:ext cx="4140336" cy="5688236"/>
          </a:xfrm>
          <a:prstGeom prst="roundRect">
            <a:avLst>
              <a:gd name="adj" fmla="val 1192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0" tIns="72000" rIns="90000" bIns="46800" anchor="t"/>
          <a:lstStyle/>
          <a:p>
            <a:pPr algn="ctr" defTabSz="1177925" fontAlgn="base">
              <a:spcBef>
                <a:spcPts val="120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DATEV </a:t>
            </a:r>
            <a:r>
              <a:rPr lang="de-DE" sz="2400" dirty="0" err="1">
                <a:solidFill>
                  <a:srgbClr val="000000"/>
                </a:solidFill>
              </a:rPr>
              <a:t>SmartTransfer</a:t>
            </a: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endParaRPr lang="de-DE" sz="2400" dirty="0" smtClean="0">
              <a:solidFill>
                <a:srgbClr val="000000"/>
              </a:solidFill>
            </a:endParaRPr>
          </a:p>
          <a:p>
            <a:pPr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endParaRPr lang="de-DE" sz="2400" dirty="0">
              <a:solidFill>
                <a:srgbClr val="000000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8666207" y="2217440"/>
            <a:ext cx="1347706" cy="1454479"/>
            <a:chOff x="834214" y="1861835"/>
            <a:chExt cx="1347706" cy="1454479"/>
          </a:xfrm>
        </p:grpSpPr>
        <p:pic>
          <p:nvPicPr>
            <p:cNvPr id="4098" name="Picture 2" descr="\\bk.datev.de\DFS\Service\BM\Bildpool_Praesentationen\Piktogramme\Nutzung_intern-und-extern\3D-Stil\Arbeitsplatz_Monitor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14" y="1861835"/>
              <a:ext cx="1347706" cy="145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 rot="420000">
              <a:off x="1001227" y="2284423"/>
              <a:ext cx="1175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>
                  <a:solidFill>
                    <a:srgbClr val="000000"/>
                  </a:solidFill>
                </a:rPr>
                <a:t>DATEV Rechnungswesen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5" y="2289448"/>
            <a:ext cx="3419257" cy="1925081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9"/>
          <a:stretch/>
        </p:blipFill>
        <p:spPr bwMode="auto">
          <a:xfrm>
            <a:off x="3403863" y="4346243"/>
            <a:ext cx="3368951" cy="197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6" y="3585491"/>
            <a:ext cx="805400" cy="805400"/>
          </a:xfrm>
          <a:prstGeom prst="rect">
            <a:avLst/>
          </a:prstGeom>
        </p:spPr>
      </p:pic>
      <p:pic>
        <p:nvPicPr>
          <p:cNvPr id="1026" name="Picture 2" descr="\\bk.datev.de\DFS\Service\BM\Bildpool_Praesentationen\Piktogramme\Nutzung_intern-und-extern\3D-Stil\Drucker_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3" y="1663876"/>
            <a:ext cx="1047038" cy="7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Auftraege\publicis\datev\DATEV_2012\DATEV_Icons\anlieferung\Icons\Mail0032.png"/>
          <p:cNvPicPr>
            <a:picLocks noChangeAspect="1" noChangeArrowheads="1"/>
          </p:cNvPicPr>
          <p:nvPr/>
        </p:nvPicPr>
        <p:blipFill rotWithShape="1">
          <a:blip r:embed="rId7" cstate="print"/>
          <a:srcRect l="16664" r="20339"/>
          <a:stretch/>
        </p:blipFill>
        <p:spPr bwMode="auto">
          <a:xfrm>
            <a:off x="439968" y="2815708"/>
            <a:ext cx="850172" cy="638085"/>
          </a:xfrm>
          <a:prstGeom prst="rect">
            <a:avLst/>
          </a:prstGeom>
          <a:noFill/>
        </p:spPr>
      </p:pic>
      <p:sp>
        <p:nvSpPr>
          <p:cNvPr id="7" name="Pfeil nach oben und unten 6"/>
          <p:cNvSpPr/>
          <p:nvPr/>
        </p:nvSpPr>
        <p:spPr>
          <a:xfrm>
            <a:off x="4782446" y="3787911"/>
            <a:ext cx="504056" cy="1080120"/>
          </a:xfrm>
          <a:prstGeom prst="upDownArrow">
            <a:avLst/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vert="vert270" wrap="none"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PEP</a:t>
            </a:r>
            <a:endParaRPr lang="de-DE" sz="1200" dirty="0">
              <a:solidFill>
                <a:srgbClr val="000000"/>
              </a:solidFill>
            </a:endParaRPr>
          </a:p>
        </p:txBody>
      </p:sp>
      <p:grpSp>
        <p:nvGrpSpPr>
          <p:cNvPr id="55" name="Gruppieren 54"/>
          <p:cNvGrpSpPr/>
          <p:nvPr/>
        </p:nvGrpSpPr>
        <p:grpSpPr>
          <a:xfrm>
            <a:off x="8658372" y="4821937"/>
            <a:ext cx="1347706" cy="1454479"/>
            <a:chOff x="834214" y="1861835"/>
            <a:chExt cx="1347706" cy="1454479"/>
          </a:xfrm>
        </p:grpSpPr>
        <p:pic>
          <p:nvPicPr>
            <p:cNvPr id="56" name="Picture 2" descr="\\bk.datev.de\DFS\Service\BM\Bildpool_Praesentationen\Piktogramme\Nutzung_intern-und-extern\3D-Stil\Arbeitsplatz_Monitor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14" y="1861835"/>
              <a:ext cx="1347706" cy="145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feld 56"/>
            <p:cNvSpPr txBox="1"/>
            <p:nvPr/>
          </p:nvSpPr>
          <p:spPr>
            <a:xfrm rot="420000">
              <a:off x="992649" y="2333769"/>
              <a:ext cx="1050439" cy="2553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>
                  <a:solidFill>
                    <a:srgbClr val="000000"/>
                  </a:solidFill>
                </a:rPr>
                <a:t>FIBU-System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8" name="Pfeil nach rechts 36"/>
          <p:cNvSpPr>
            <a:spLocks noChangeArrowheads="1"/>
          </p:cNvSpPr>
          <p:nvPr/>
        </p:nvSpPr>
        <p:spPr bwMode="auto">
          <a:xfrm>
            <a:off x="1491807" y="1848215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Scan-2-Inbox</a:t>
            </a:r>
          </a:p>
        </p:txBody>
      </p:sp>
      <p:sp>
        <p:nvSpPr>
          <p:cNvPr id="59" name="Pfeil nach rechts 36"/>
          <p:cNvSpPr>
            <a:spLocks noChangeArrowheads="1"/>
          </p:cNvSpPr>
          <p:nvPr/>
        </p:nvSpPr>
        <p:spPr bwMode="auto">
          <a:xfrm>
            <a:off x="1491807" y="2613484"/>
            <a:ext cx="1322722" cy="890157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E-Mail-2-Inbox</a:t>
            </a:r>
          </a:p>
        </p:txBody>
      </p:sp>
      <p:sp>
        <p:nvSpPr>
          <p:cNvPr id="60" name="Pfeil nach rechts 36"/>
          <p:cNvSpPr>
            <a:spLocks noChangeArrowheads="1"/>
          </p:cNvSpPr>
          <p:nvPr/>
        </p:nvSpPr>
        <p:spPr bwMode="auto">
          <a:xfrm>
            <a:off x="1491807" y="3686672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Portal </a:t>
            </a:r>
          </a:p>
        </p:txBody>
      </p:sp>
      <p:sp>
        <p:nvSpPr>
          <p:cNvPr id="61" name="Pfeil nach rechts 36"/>
          <p:cNvSpPr>
            <a:spLocks noChangeArrowheads="1"/>
          </p:cNvSpPr>
          <p:nvPr/>
        </p:nvSpPr>
        <p:spPr bwMode="auto">
          <a:xfrm>
            <a:off x="7366496" y="2343011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Datensatz</a:t>
            </a:r>
          </a:p>
        </p:txBody>
      </p:sp>
      <p:sp>
        <p:nvSpPr>
          <p:cNvPr id="62" name="Pfeil nach rechts 36"/>
          <p:cNvSpPr>
            <a:spLocks noChangeArrowheads="1"/>
          </p:cNvSpPr>
          <p:nvPr/>
        </p:nvSpPr>
        <p:spPr bwMode="auto">
          <a:xfrm>
            <a:off x="7366496" y="2937520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64" name="Pfeil nach rechts 36"/>
          <p:cNvSpPr>
            <a:spLocks noChangeArrowheads="1"/>
          </p:cNvSpPr>
          <p:nvPr/>
        </p:nvSpPr>
        <p:spPr bwMode="auto">
          <a:xfrm>
            <a:off x="7366496" y="4942632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Datensatz</a:t>
            </a:r>
          </a:p>
        </p:txBody>
      </p:sp>
      <p:sp>
        <p:nvSpPr>
          <p:cNvPr id="65" name="Pfeil nach rechts 36"/>
          <p:cNvSpPr>
            <a:spLocks noChangeArrowheads="1"/>
          </p:cNvSpPr>
          <p:nvPr/>
        </p:nvSpPr>
        <p:spPr bwMode="auto">
          <a:xfrm>
            <a:off x="7366496" y="5537141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3403863" y="6465912"/>
            <a:ext cx="3368951" cy="360040"/>
          </a:xfrm>
          <a:prstGeom prst="roundRect">
            <a:avLst/>
          </a:prstGeom>
          <a:solidFill>
            <a:srgbClr val="D5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smtClean="0">
                <a:solidFill>
                  <a:srgbClr val="000000"/>
                </a:solidFill>
              </a:rPr>
              <a:t>DCO-Schnittstelle</a:t>
            </a:r>
          </a:p>
        </p:txBody>
      </p:sp>
    </p:spTree>
    <p:extLst>
      <p:ext uri="{BB962C8B-B14F-4D97-AF65-F5344CB8AC3E}">
        <p14:creationId xmlns:p14="http://schemas.microsoft.com/office/powerpoint/2010/main" val="343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79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3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1163008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2.1 Digitalisierung - Prozess vor Einführung DMS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3422870" y="2188345"/>
            <a:ext cx="6159057" cy="3958508"/>
            <a:chOff x="2406704" y="2051572"/>
            <a:chExt cx="4330587" cy="3711101"/>
          </a:xfrm>
        </p:grpSpPr>
        <p:pic>
          <p:nvPicPr>
            <p:cNvPr id="4098" name="Picture 2" descr="Briefe, Schreiben, Kommunikation, Grüße, Papi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967" y="2924944"/>
              <a:ext cx="3287035" cy="28377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6" name="Rechteck 5"/>
            <p:cNvSpPr/>
            <p:nvPr/>
          </p:nvSpPr>
          <p:spPr>
            <a:xfrm>
              <a:off x="2406704" y="2051572"/>
              <a:ext cx="4330587" cy="822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5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1: Posteingang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640327" y="2333656"/>
            <a:ext cx="9724137" cy="3813193"/>
            <a:chOff x="1153354" y="2187803"/>
            <a:chExt cx="6837284" cy="3574868"/>
          </a:xfrm>
        </p:grpSpPr>
        <p:pic>
          <p:nvPicPr>
            <p:cNvPr id="10" name="Picture 16" descr="Verwaltung, Zeit, Leben, Posteingang, Postausga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279" y="2924942"/>
              <a:ext cx="4165473" cy="28377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8" name="Rechteck 7"/>
            <p:cNvSpPr/>
            <p:nvPr/>
          </p:nvSpPr>
          <p:spPr>
            <a:xfrm>
              <a:off x="1153354" y="2187803"/>
              <a:ext cx="6837284" cy="6780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4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2: Weitergabe an Sachbearbeiter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616683" y="2333657"/>
            <a:ext cx="7806944" cy="3705008"/>
            <a:chOff x="1839855" y="2187803"/>
            <a:chExt cx="5489258" cy="3473445"/>
          </a:xfrm>
        </p:grpSpPr>
        <p:pic>
          <p:nvPicPr>
            <p:cNvPr id="13" name="Picture 2" descr="Arbeitsmappe, Banknoten, Buchhaltung, Archi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193" y="2996952"/>
              <a:ext cx="3916882" cy="2664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2" name="Rechteck 11"/>
            <p:cNvSpPr/>
            <p:nvPr/>
          </p:nvSpPr>
          <p:spPr>
            <a:xfrm>
              <a:off x="1839855" y="2187803"/>
              <a:ext cx="5489258" cy="6780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4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3: Rechnungsbearbeitung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1456910" y="2407387"/>
            <a:ext cx="10126490" cy="3759152"/>
            <a:chOff x="1024390" y="2256925"/>
            <a:chExt cx="7120188" cy="3524205"/>
          </a:xfrm>
        </p:grpSpPr>
        <p:pic>
          <p:nvPicPr>
            <p:cNvPr id="16" name="Picture 16" descr="Verwaltung, Zeit, Leben, Posteingang, Postausga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817" y="2950580"/>
              <a:ext cx="4154935" cy="28305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5" name="Rechteck 14"/>
            <p:cNvSpPr/>
            <p:nvPr/>
          </p:nvSpPr>
          <p:spPr>
            <a:xfrm>
              <a:off x="1024390" y="2256925"/>
              <a:ext cx="7120188" cy="6059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36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4: Weiterleitung an Zentrale Buchhaltung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753813" y="2319663"/>
            <a:ext cx="9518954" cy="3725949"/>
            <a:chOff x="1233149" y="2174683"/>
            <a:chExt cx="6693014" cy="3493077"/>
          </a:xfrm>
        </p:grpSpPr>
        <p:pic>
          <p:nvPicPr>
            <p:cNvPr id="19" name="Picture 8" descr="Unterschrift, Vertra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425" y="2993615"/>
              <a:ext cx="4011216" cy="26741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8" name="Rechteck 17"/>
            <p:cNvSpPr/>
            <p:nvPr/>
          </p:nvSpPr>
          <p:spPr>
            <a:xfrm>
              <a:off x="1233149" y="2174683"/>
              <a:ext cx="6693014" cy="6780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4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5: Zweite Unterschrift/Anordnung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911362" y="2386019"/>
            <a:ext cx="9217587" cy="3699021"/>
            <a:chOff x="1343925" y="2236893"/>
            <a:chExt cx="6481116" cy="3467832"/>
          </a:xfrm>
        </p:grpSpPr>
        <p:pic>
          <p:nvPicPr>
            <p:cNvPr id="23" name="Picture 10" descr="Buchhalter, Büro, Kaffee, Rechner, Tastatur, Stif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95" y="2972480"/>
              <a:ext cx="4111215" cy="27322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Rechteck 21"/>
            <p:cNvSpPr/>
            <p:nvPr/>
          </p:nvSpPr>
          <p:spPr>
            <a:xfrm>
              <a:off x="1343925" y="2236893"/>
              <a:ext cx="6481116" cy="6780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4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6: Scannen, Buchen, Auszahlen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743846" y="2308900"/>
            <a:ext cx="6117379" cy="3776142"/>
            <a:chOff x="2632392" y="2164592"/>
            <a:chExt cx="4301282" cy="3540133"/>
          </a:xfrm>
        </p:grpSpPr>
        <p:pic>
          <p:nvPicPr>
            <p:cNvPr id="26" name="Picture 4" descr="Uhr, Termin, Euro, Geld, Währung, Geldschein, Banknote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715" y="2908846"/>
              <a:ext cx="3727838" cy="27958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5" name="Rechteck 24"/>
            <p:cNvSpPr/>
            <p:nvPr/>
          </p:nvSpPr>
          <p:spPr>
            <a:xfrm>
              <a:off x="2632392" y="2164592"/>
              <a:ext cx="4301282" cy="822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1161067"/>
              <a:r>
                <a:rPr lang="de-DE" sz="51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Tag 7: Geldtransfer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3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80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6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14446" y="4521696"/>
            <a:ext cx="10652450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3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83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84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85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8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86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2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87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>
            <a:off x="11470952" y="6379096"/>
            <a:ext cx="1368152" cy="936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88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9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89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075" y="1096176"/>
            <a:ext cx="10548540" cy="487595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2.1 Digitalisierung - Prozess vor Einführung DMS</a:t>
            </a:r>
          </a:p>
        </p:txBody>
      </p:sp>
      <p:pic>
        <p:nvPicPr>
          <p:cNvPr id="4" name="Picture 2" descr="Datei:Wappen-Hessisch Oldendorf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66" y="23245"/>
            <a:ext cx="716880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707223" y="124407"/>
            <a:ext cx="389163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1161067"/>
            <a:r>
              <a:rPr lang="de-DE" sz="2000" dirty="0">
                <a:solidFill>
                  <a:prstClr val="white"/>
                </a:solidFill>
              </a:rPr>
              <a:t>Stadt Hessisch Oldendorf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791311" y="1891004"/>
            <a:ext cx="10446126" cy="460851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Dezentrales Anordnen auf dem Originalbeleg mithilfe des klassischen Anordnungsstempels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Zentrales digitales Belegbuchen (Tischscanner)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10.000 Belege pro Jahr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762"/>
              </a:spcAft>
              <a:buClrTx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1.000.000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Primanotabuchungen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90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0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91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7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92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1926814" y="700577"/>
            <a:ext cx="9271584" cy="5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9281" tIns="69641" rIns="139281" bIns="69641"/>
          <a:lstStyle>
            <a:lvl1pPr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46125" eaLnBrk="0" hangingPunct="0">
              <a:defRPr sz="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7461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1173584" eaLnBrk="1" hangingPunct="1"/>
            <a:r>
              <a:rPr lang="de-DE" sz="3000" b="0" dirty="0">
                <a:solidFill>
                  <a:srgbClr val="000000"/>
                </a:solidFill>
                <a:latin typeface="Compatil DATEV"/>
                <a:cs typeface="Segoe UI" pitchFamily="34" charset="0"/>
              </a:rPr>
              <a:t>DATEV </a:t>
            </a:r>
            <a:r>
              <a:rPr lang="de-DE" sz="3000" b="0" dirty="0" err="1">
                <a:solidFill>
                  <a:srgbClr val="000000"/>
                </a:solidFill>
                <a:latin typeface="Compatil DATEV"/>
                <a:cs typeface="Segoe UI" pitchFamily="34" charset="0"/>
              </a:rPr>
              <a:t>SmartTransfer</a:t>
            </a:r>
            <a:r>
              <a:rPr lang="de-DE" sz="3000" b="0" dirty="0">
                <a:solidFill>
                  <a:srgbClr val="000000"/>
                </a:solidFill>
                <a:latin typeface="Compatil DATEV"/>
                <a:cs typeface="Segoe UI" pitchFamily="34" charset="0"/>
              </a:rPr>
              <a:t> – Szenario </a:t>
            </a:r>
            <a:r>
              <a:rPr lang="de-DE" sz="3000" b="0" dirty="0">
                <a:solidFill>
                  <a:srgbClr val="00968C"/>
                </a:solidFill>
                <a:latin typeface="Compatil DATEV"/>
                <a:cs typeface="Segoe UI" pitchFamily="34" charset="0"/>
              </a:rPr>
              <a:t>Empfänger</a:t>
            </a:r>
            <a:endParaRPr lang="de-DE" sz="1800" b="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" name="Text Box 248"/>
          <p:cNvSpPr txBox="1">
            <a:spLocks noChangeArrowheads="1"/>
          </p:cNvSpPr>
          <p:nvPr/>
        </p:nvSpPr>
        <p:spPr bwMode="auto">
          <a:xfrm>
            <a:off x="481892" y="1793891"/>
            <a:ext cx="10449000" cy="508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2889" tIns="86445" rIns="172889" bIns="86445"/>
          <a:lstStyle>
            <a:lvl1pPr marL="3429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1pPr>
            <a:lvl2pPr marL="8001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2pPr>
            <a:lvl3pPr marL="12573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3pPr>
            <a:lvl4pPr marL="17145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4pPr>
            <a:lvl5pPr marL="2171700" indent="-342900" algn="l" defTabSz="746125">
              <a:defRPr>
                <a:solidFill>
                  <a:schemeClr val="tx1"/>
                </a:solidFill>
                <a:latin typeface="Univers 55" pitchFamily="2" charset="0"/>
              </a:defRPr>
            </a:lvl5pPr>
            <a:lvl6pPr marL="26289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6pPr>
            <a:lvl7pPr marL="30861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7pPr>
            <a:lvl8pPr marL="35433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8pPr>
            <a:lvl9pPr marL="4000500" indent="-342900" defTabSz="746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 55" pitchFamily="2" charset="0"/>
              </a:defRPr>
            </a:lvl9pPr>
          </a:lstStyle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Alle Eingangsbelege über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eine Schnittstelle</a:t>
            </a:r>
          </a:p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endParaRPr lang="de-DE" sz="2400" dirty="0" smtClean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Möglichkeit 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der elektronischen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fachlichen Rechnungsprüfung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in DATEV </a:t>
            </a:r>
            <a:r>
              <a:rPr lang="de-DE" sz="2400" dirty="0" err="1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SmartTransfer</a:t>
            </a:r>
            <a:endParaRPr lang="de-DE" sz="2400" dirty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endParaRPr lang="de-DE" sz="2400" b="1" dirty="0" smtClean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b="1" dirty="0" err="1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GoBD</a:t>
            </a:r>
            <a:r>
              <a:rPr lang="de-DE" sz="2400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konforme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Archivierung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der Eingangsbelege</a:t>
            </a:r>
          </a:p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endParaRPr lang="de-DE" sz="2400" dirty="0" smtClean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  <a:p>
            <a:pPr marL="358775" indent="-358775" defTabSz="1300460">
              <a:spcBef>
                <a:spcPct val="20000"/>
              </a:spcBef>
              <a:buClr>
                <a:srgbClr val="90D033"/>
              </a:buClr>
              <a:buSzPct val="100000"/>
              <a:buFont typeface="Wingdings" panose="05000000000000000000" pitchFamily="2" charset="2"/>
              <a:buChar char=""/>
            </a:pPr>
            <a:r>
              <a:rPr lang="de-DE" sz="2400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Übergabe 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von 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Belegbild, Datensatz und Prüfprotokoll</a:t>
            </a:r>
            <a:r>
              <a:rPr lang="de-DE" sz="24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an</a:t>
            </a:r>
            <a:r>
              <a:rPr lang="de-DE" sz="2400" b="1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Steuerberater</a:t>
            </a:r>
          </a:p>
        </p:txBody>
      </p:sp>
    </p:spTree>
    <p:extLst>
      <p:ext uri="{BB962C8B-B14F-4D97-AF65-F5344CB8AC3E}">
        <p14:creationId xmlns:p14="http://schemas.microsoft.com/office/powerpoint/2010/main" val="38928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Transaktionsdokumente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696" y="1425575"/>
            <a:ext cx="11942558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389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platzhalter 25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39" name="Titel 2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Verarbeitungsschritte (manueller Prozess)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29552" y="662808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“European E-Invoicing Guide for SMEs” - EUROPEAN E-BUSINESS LAB 2009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 “</a:t>
            </a:r>
            <a:r>
              <a:rPr lang="en-US" sz="1200" dirty="0" err="1" smtClean="0">
                <a:solidFill>
                  <a:srgbClr val="000000"/>
                </a:solidFill>
              </a:rPr>
              <a:t>Nutzenpotenziale</a:t>
            </a:r>
            <a:r>
              <a:rPr lang="en-US" sz="1200" dirty="0" smtClean="0">
                <a:solidFill>
                  <a:srgbClr val="000000"/>
                </a:solidFill>
              </a:rPr>
              <a:t> der E-</a:t>
            </a:r>
            <a:r>
              <a:rPr lang="en-US" sz="1200" dirty="0" err="1" smtClean="0">
                <a:solidFill>
                  <a:srgbClr val="000000"/>
                </a:solidFill>
              </a:rPr>
              <a:t>Rechnung</a:t>
            </a:r>
            <a:r>
              <a:rPr lang="en-US" sz="1200" dirty="0" smtClean="0">
                <a:solidFill>
                  <a:srgbClr val="000000"/>
                </a:solidFill>
              </a:rPr>
              <a:t>” – </a:t>
            </a:r>
            <a:r>
              <a:rPr lang="en-US" sz="1200" dirty="0" err="1" smtClean="0">
                <a:solidFill>
                  <a:srgbClr val="000000"/>
                </a:solidFill>
              </a:rPr>
              <a:t>Wirtschaftskammer</a:t>
            </a:r>
            <a:r>
              <a:rPr lang="en-US" sz="1200" dirty="0" smtClean="0">
                <a:solidFill>
                  <a:srgbClr val="000000"/>
                </a:solidFill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</a:rPr>
              <a:t>Österreich</a:t>
            </a:r>
            <a:r>
              <a:rPr lang="en-US" sz="1200" dirty="0" smtClean="0">
                <a:solidFill>
                  <a:srgbClr val="000000"/>
                </a:solidFill>
              </a:rPr>
              <a:t> – Bruno Koch 2011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49" name="Grafik 1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440000"/>
            <a:ext cx="12240000" cy="5248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0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platzhalter 25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39" name="Titel 2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PDF Versand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29552" y="662808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“European E-Invoicing Guide for SMEs” - EUROPEAN E-BUSINESS LAB 2009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 “</a:t>
            </a:r>
            <a:r>
              <a:rPr lang="en-US" sz="1200" dirty="0" err="1" smtClean="0">
                <a:solidFill>
                  <a:srgbClr val="000000"/>
                </a:solidFill>
              </a:rPr>
              <a:t>Nutzenpotenziale</a:t>
            </a:r>
            <a:r>
              <a:rPr lang="en-US" sz="1200" dirty="0" smtClean="0">
                <a:solidFill>
                  <a:srgbClr val="000000"/>
                </a:solidFill>
              </a:rPr>
              <a:t> der E-</a:t>
            </a:r>
            <a:r>
              <a:rPr lang="en-US" sz="1200" dirty="0" err="1" smtClean="0">
                <a:solidFill>
                  <a:srgbClr val="000000"/>
                </a:solidFill>
              </a:rPr>
              <a:t>Rechnung</a:t>
            </a:r>
            <a:r>
              <a:rPr lang="en-US" sz="1200" dirty="0" smtClean="0">
                <a:solidFill>
                  <a:srgbClr val="000000"/>
                </a:solidFill>
              </a:rPr>
              <a:t>” – </a:t>
            </a:r>
            <a:r>
              <a:rPr lang="en-US" sz="1200" dirty="0" err="1" smtClean="0">
                <a:solidFill>
                  <a:srgbClr val="000000"/>
                </a:solidFill>
              </a:rPr>
              <a:t>Wirtschaftskammer</a:t>
            </a:r>
            <a:r>
              <a:rPr lang="en-US" sz="1200" dirty="0" smtClean="0">
                <a:solidFill>
                  <a:srgbClr val="000000"/>
                </a:solidFill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</a:rPr>
              <a:t>Österreich</a:t>
            </a:r>
            <a:r>
              <a:rPr lang="en-US" sz="1200" dirty="0" smtClean="0">
                <a:solidFill>
                  <a:srgbClr val="000000"/>
                </a:solidFill>
              </a:rPr>
              <a:t> – Bruno Koch 2011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2" name="Grafik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440000"/>
            <a:ext cx="12240000" cy="5263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1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-377819" y="3381008"/>
            <a:ext cx="4955700" cy="1790171"/>
          </a:xfrm>
          <a:prstGeom prst="roundRect">
            <a:avLst>
              <a:gd name="adj" fmla="val 119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0" tIns="46800" rIns="90000" bIns="46800" anchor="t" anchorCtr="0"/>
          <a:lstStyle/>
          <a:p>
            <a:pPr marL="274638" indent="-274638"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Versender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81549" y="201600"/>
            <a:ext cx="10515600" cy="1224000"/>
          </a:xfrm>
        </p:spPr>
        <p:txBody>
          <a:bodyPr/>
          <a:lstStyle/>
          <a:p>
            <a:r>
              <a:rPr lang="de-DE" dirty="0" smtClean="0"/>
              <a:t>DATEV </a:t>
            </a:r>
            <a:r>
              <a:rPr lang="de-DE" dirty="0" err="1"/>
              <a:t>SmartTransfer</a:t>
            </a:r>
            <a:r>
              <a:rPr lang="de-DE" dirty="0"/>
              <a:t> </a:t>
            </a:r>
            <a:r>
              <a:rPr lang="de-DE" dirty="0" smtClean="0"/>
              <a:t>– Szenario </a:t>
            </a:r>
            <a:r>
              <a:rPr lang="de-DE" b="1" dirty="0">
                <a:solidFill>
                  <a:srgbClr val="8CD250"/>
                </a:solidFill>
              </a:rPr>
              <a:t>Versender</a:t>
            </a:r>
          </a:p>
        </p:txBody>
      </p:sp>
      <p:sp>
        <p:nvSpPr>
          <p:cNvPr id="46" name="Freihandform 45"/>
          <p:cNvSpPr/>
          <p:nvPr/>
        </p:nvSpPr>
        <p:spPr>
          <a:xfrm>
            <a:off x="1821656" y="5529263"/>
            <a:ext cx="854869" cy="681037"/>
          </a:xfrm>
          <a:custGeom>
            <a:avLst/>
            <a:gdLst>
              <a:gd name="connsiteX0" fmla="*/ 7144 w 854869"/>
              <a:gd name="connsiteY0" fmla="*/ 0 h 681037"/>
              <a:gd name="connsiteX1" fmla="*/ 0 w 854869"/>
              <a:gd name="connsiteY1" fmla="*/ 557212 h 681037"/>
              <a:gd name="connsiteX2" fmla="*/ 831057 w 854869"/>
              <a:gd name="connsiteY2" fmla="*/ 681037 h 681037"/>
              <a:gd name="connsiteX3" fmla="*/ 854869 w 854869"/>
              <a:gd name="connsiteY3" fmla="*/ 130968 h 681037"/>
              <a:gd name="connsiteX4" fmla="*/ 7144 w 854869"/>
              <a:gd name="connsiteY4" fmla="*/ 0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869" h="681037">
                <a:moveTo>
                  <a:pt x="7144" y="0"/>
                </a:moveTo>
                <a:cubicBezTo>
                  <a:pt x="4763" y="185737"/>
                  <a:pt x="2381" y="371475"/>
                  <a:pt x="0" y="557212"/>
                </a:cubicBezTo>
                <a:lnTo>
                  <a:pt x="831057" y="681037"/>
                </a:lnTo>
                <a:lnTo>
                  <a:pt x="854869" y="130968"/>
                </a:lnTo>
                <a:lnTo>
                  <a:pt x="714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sp>
        <p:nvSpPr>
          <p:cNvPr id="10" name="Pfeil nach rechts 36"/>
          <p:cNvSpPr>
            <a:spLocks noChangeArrowheads="1"/>
          </p:cNvSpPr>
          <p:nvPr/>
        </p:nvSpPr>
        <p:spPr bwMode="auto">
          <a:xfrm>
            <a:off x="3181964" y="1955551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Rechnungen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723114" y="1676485"/>
            <a:ext cx="2880000" cy="5042229"/>
          </a:xfrm>
          <a:prstGeom prst="roundRect">
            <a:avLst>
              <a:gd name="adj" fmla="val 1192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0" tIns="252000" rIns="90000" bIns="46800" anchor="t"/>
          <a:lstStyle/>
          <a:p>
            <a:pPr algn="ctr" defTabSz="1177925" fontAlgn="base">
              <a:spcBef>
                <a:spcPts val="120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0000"/>
                </a:solidFill>
              </a:rPr>
              <a:t>DATEV</a:t>
            </a:r>
            <a:br>
              <a:rPr lang="de-DE" sz="3200" dirty="0" smtClean="0">
                <a:solidFill>
                  <a:srgbClr val="000000"/>
                </a:solidFill>
              </a:rPr>
            </a:br>
            <a:r>
              <a:rPr lang="de-DE" sz="3200" dirty="0" err="1">
                <a:solidFill>
                  <a:srgbClr val="000000"/>
                </a:solidFill>
              </a:rPr>
              <a:t>SmartTransfer</a:t>
            </a:r>
            <a:r>
              <a:rPr lang="de-DE" sz="2800" dirty="0" smtClean="0">
                <a:solidFill>
                  <a:srgbClr val="000000"/>
                </a:solidFill>
              </a:rPr>
              <a:t/>
            </a:r>
            <a:br>
              <a:rPr lang="de-DE" sz="2800" dirty="0" smtClean="0">
                <a:solidFill>
                  <a:srgbClr val="000000"/>
                </a:solidFill>
              </a:rPr>
            </a:br>
            <a:r>
              <a:rPr lang="de-DE" sz="2800" dirty="0" smtClean="0">
                <a:solidFill>
                  <a:srgbClr val="000000"/>
                </a:solidFill>
              </a:rPr>
              <a:t/>
            </a:r>
            <a:br>
              <a:rPr lang="de-DE" sz="28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endParaRPr lang="de-DE" sz="2400" dirty="0" smtClean="0">
              <a:solidFill>
                <a:srgbClr val="000000"/>
              </a:solidFill>
            </a:endParaRPr>
          </a:p>
          <a:p>
            <a:pPr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/>
            </a:r>
            <a:br>
              <a:rPr lang="de-DE" sz="1800" dirty="0" smtClean="0">
                <a:solidFill>
                  <a:srgbClr val="000000"/>
                </a:solidFill>
              </a:rPr>
            </a:b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4913862" y="5484206"/>
            <a:ext cx="2520280" cy="55026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70873" tIns="36853" rIns="70873" bIns="36853" anchor="ctr"/>
          <a:lstStyle/>
          <a:p>
            <a:pPr algn="ctr" defTabSz="11777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0000"/>
                </a:solidFill>
              </a:rPr>
              <a:t>Elektronische Daten </a:t>
            </a:r>
            <a:endParaRPr lang="de-DE" sz="1200" dirty="0">
              <a:solidFill>
                <a:srgbClr val="000000"/>
              </a:solidFill>
            </a:endParaRPr>
          </a:p>
          <a:p>
            <a:pPr algn="ctr" defTabSz="11777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0000"/>
                </a:solidFill>
              </a:rPr>
              <a:t>aufbereitet für </a:t>
            </a:r>
            <a:r>
              <a:rPr lang="de-DE" sz="1200" dirty="0" smtClean="0">
                <a:solidFill>
                  <a:srgbClr val="000000"/>
                </a:solidFill>
              </a:rPr>
              <a:t>direkte </a:t>
            </a:r>
            <a:r>
              <a:rPr lang="de-DE" sz="1200" dirty="0">
                <a:solidFill>
                  <a:srgbClr val="000000"/>
                </a:solidFill>
              </a:rPr>
              <a:t/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Übernahme in </a:t>
            </a:r>
            <a:r>
              <a:rPr lang="de-DE" sz="1200" dirty="0" smtClean="0">
                <a:solidFill>
                  <a:srgbClr val="000000"/>
                </a:solidFill>
              </a:rPr>
              <a:t>Kundensysteme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3" name="Pfeil nach rechts 36"/>
          <p:cNvSpPr>
            <a:spLocks noChangeArrowheads="1"/>
          </p:cNvSpPr>
          <p:nvPr/>
        </p:nvSpPr>
        <p:spPr bwMode="auto">
          <a:xfrm>
            <a:off x="3181964" y="2495551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Mahnungen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4" name="Pfeil nach rechts 36"/>
          <p:cNvSpPr>
            <a:spLocks noChangeArrowheads="1"/>
          </p:cNvSpPr>
          <p:nvPr/>
        </p:nvSpPr>
        <p:spPr bwMode="auto">
          <a:xfrm>
            <a:off x="3181964" y="3046306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Gutschriften</a:t>
            </a:r>
            <a:endParaRPr lang="de-DE" sz="1200" dirty="0">
              <a:solidFill>
                <a:srgbClr val="000000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1528981" y="1676485"/>
            <a:ext cx="1347706" cy="1454479"/>
            <a:chOff x="834214" y="1861835"/>
            <a:chExt cx="1347706" cy="1454479"/>
          </a:xfrm>
        </p:grpSpPr>
        <p:pic>
          <p:nvPicPr>
            <p:cNvPr id="35" name="Picture 2" descr="\\bk.datev.de\DFS\Service\BM\Bildpool_Praesentationen\Piktogramme\Nutzung_intern-und-extern\3D-Stil\Arbeitsplatz_Monitor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14" y="1861835"/>
              <a:ext cx="1347706" cy="145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/>
            <p:cNvSpPr txBox="1"/>
            <p:nvPr/>
          </p:nvSpPr>
          <p:spPr>
            <a:xfrm rot="420000">
              <a:off x="1104451" y="2207548"/>
              <a:ext cx="105043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rgbClr val="000000"/>
                  </a:solidFill>
                </a:rPr>
                <a:t>DATEV Auftragswesen online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Pfeil nach rechts 36"/>
          <p:cNvSpPr>
            <a:spLocks noChangeArrowheads="1"/>
          </p:cNvSpPr>
          <p:nvPr/>
        </p:nvSpPr>
        <p:spPr bwMode="auto">
          <a:xfrm>
            <a:off x="3184098" y="4774498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Bescheide</a:t>
            </a:r>
            <a:endParaRPr lang="de-DE" sz="1200" dirty="0">
              <a:solidFill>
                <a:srgbClr val="000000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1528981" y="2872402"/>
            <a:ext cx="1347706" cy="1454479"/>
            <a:chOff x="834214" y="1861835"/>
            <a:chExt cx="1347706" cy="1454479"/>
          </a:xfrm>
        </p:grpSpPr>
        <p:pic>
          <p:nvPicPr>
            <p:cNvPr id="33" name="Picture 2" descr="\\bk.datev.de\DFS\Service\BM\Bildpool_Praesentationen\Piktogramme\Nutzung_intern-und-extern\3D-Stil\Arbeitsplatz_Monitor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14" y="1861835"/>
              <a:ext cx="1347706" cy="145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feld 33"/>
            <p:cNvSpPr txBox="1"/>
            <p:nvPr/>
          </p:nvSpPr>
          <p:spPr>
            <a:xfrm rot="420000">
              <a:off x="1104451" y="2276797"/>
              <a:ext cx="1050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rgbClr val="000000"/>
                  </a:solidFill>
                </a:rPr>
                <a:t>DATEV Mittelstand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528981" y="4068319"/>
            <a:ext cx="1347706" cy="1454479"/>
            <a:chOff x="834214" y="1861835"/>
            <a:chExt cx="1347706" cy="1454479"/>
          </a:xfrm>
        </p:grpSpPr>
        <p:pic>
          <p:nvPicPr>
            <p:cNvPr id="31" name="Picture 2" descr="\\bk.datev.de\DFS\Service\BM\Bildpool_Praesentationen\Piktogramme\Nutzung_intern-und-extern\3D-Stil\Arbeitsplatz_Monitor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14" y="1861835"/>
              <a:ext cx="1347706" cy="145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 rot="420000">
              <a:off x="1104451" y="2207548"/>
              <a:ext cx="105043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DATEV Kommunale Abgaben Pro</a:t>
              </a:r>
            </a:p>
          </p:txBody>
        </p:sp>
      </p:grpSp>
      <p:pic>
        <p:nvPicPr>
          <p:cNvPr id="29" name="Picture 2" descr="\\bk.datev.de\DFS\Service\BM\Bildpool_Praesentationen\Piktogramme\Nutzung_intern-und-extern\3D-Stil\Arbeitsplatz_Monitor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1" y="5264235"/>
            <a:ext cx="1347706" cy="14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feil nach rechts 36"/>
          <p:cNvSpPr>
            <a:spLocks noChangeArrowheads="1"/>
          </p:cNvSpPr>
          <p:nvPr/>
        </p:nvSpPr>
        <p:spPr bwMode="auto">
          <a:xfrm>
            <a:off x="3186232" y="3622370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Lieferscheine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1" name="Pfeil nach rechts 36"/>
          <p:cNvSpPr>
            <a:spLocks noChangeArrowheads="1"/>
          </p:cNvSpPr>
          <p:nvPr/>
        </p:nvSpPr>
        <p:spPr bwMode="auto">
          <a:xfrm>
            <a:off x="3186232" y="4198434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Angebote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2" y="3510856"/>
            <a:ext cx="2534341" cy="1426863"/>
          </a:xfrm>
          <a:prstGeom prst="rect">
            <a:avLst/>
          </a:prstGeom>
        </p:spPr>
      </p:pic>
      <p:sp>
        <p:nvSpPr>
          <p:cNvPr id="23" name="Pfeil nach rechts 36"/>
          <p:cNvSpPr>
            <a:spLocks noChangeArrowheads="1"/>
          </p:cNvSpPr>
          <p:nvPr/>
        </p:nvSpPr>
        <p:spPr bwMode="auto">
          <a:xfrm>
            <a:off x="7900395" y="2992344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E-Mail Versand</a:t>
            </a:r>
            <a:br>
              <a:rPr lang="de-DE" sz="1200" dirty="0" smtClean="0">
                <a:solidFill>
                  <a:srgbClr val="000000"/>
                </a:solidFill>
              </a:rPr>
            </a:br>
            <a:r>
              <a:rPr lang="de-DE" sz="1200" dirty="0" smtClean="0">
                <a:solidFill>
                  <a:srgbClr val="000000"/>
                </a:solidFill>
              </a:rPr>
              <a:t>(PDF, </a:t>
            </a:r>
            <a:r>
              <a:rPr lang="de-DE" sz="1200" dirty="0" err="1" smtClean="0">
                <a:solidFill>
                  <a:srgbClr val="000000"/>
                </a:solidFill>
              </a:rPr>
              <a:t>ZUGFeRD</a:t>
            </a:r>
            <a:r>
              <a:rPr lang="de-DE" sz="1200" dirty="0" smtClean="0">
                <a:solidFill>
                  <a:srgbClr val="000000"/>
                </a:solidFill>
              </a:rPr>
              <a:t>)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4" name="Pfeil nach rechts 36"/>
          <p:cNvSpPr>
            <a:spLocks noChangeArrowheads="1"/>
          </p:cNvSpPr>
          <p:nvPr/>
        </p:nvSpPr>
        <p:spPr bwMode="auto">
          <a:xfrm>
            <a:off x="7900395" y="2074198"/>
            <a:ext cx="1764000" cy="792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Physischer Versand</a:t>
            </a:r>
            <a:br>
              <a:rPr lang="de-DE" sz="1200" dirty="0" smtClean="0">
                <a:solidFill>
                  <a:srgbClr val="000000"/>
                </a:solidFill>
              </a:rPr>
            </a:br>
            <a:r>
              <a:rPr lang="de-DE" sz="1200" dirty="0" smtClean="0">
                <a:solidFill>
                  <a:srgbClr val="000000"/>
                </a:solidFill>
              </a:rPr>
              <a:t>(Papier)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25" name="Picture 6" descr="D:\Auftraege\publicis\datev\DATEV_2012\DATEV_Icons\anlieferung\Icons\umschlag00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3283" y="2187232"/>
            <a:ext cx="835581" cy="565932"/>
          </a:xfrm>
          <a:prstGeom prst="rect">
            <a:avLst/>
          </a:prstGeom>
          <a:noFill/>
        </p:spPr>
      </p:pic>
      <p:pic>
        <p:nvPicPr>
          <p:cNvPr id="26" name="Picture 2" descr="D:\Auftraege\publicis\datev\DATEV_2012\DATEV_Icons\anlieferung\Icons\Mail0032.png"/>
          <p:cNvPicPr>
            <a:picLocks noChangeAspect="1" noChangeArrowheads="1"/>
          </p:cNvPicPr>
          <p:nvPr/>
        </p:nvPicPr>
        <p:blipFill rotWithShape="1">
          <a:blip r:embed="rId5" cstate="print"/>
          <a:srcRect l="16664" r="20339"/>
          <a:stretch/>
        </p:blipFill>
        <p:spPr bwMode="auto">
          <a:xfrm>
            <a:off x="9793103" y="3130964"/>
            <a:ext cx="850172" cy="638085"/>
          </a:xfrm>
          <a:prstGeom prst="rect">
            <a:avLst/>
          </a:prstGeom>
          <a:noFill/>
        </p:spPr>
      </p:pic>
      <p:sp>
        <p:nvSpPr>
          <p:cNvPr id="27" name="Pfeil nach rechts 36"/>
          <p:cNvSpPr>
            <a:spLocks noChangeArrowheads="1"/>
          </p:cNvSpPr>
          <p:nvPr/>
        </p:nvSpPr>
        <p:spPr bwMode="auto">
          <a:xfrm>
            <a:off x="7900395" y="3910490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b="1" dirty="0" smtClean="0">
                <a:solidFill>
                  <a:srgbClr val="000000"/>
                </a:solidFill>
              </a:rPr>
              <a:t>Portal Versand</a:t>
            </a:r>
            <a:br>
              <a:rPr lang="de-DE" sz="1200" b="1" dirty="0" smtClean="0">
                <a:solidFill>
                  <a:srgbClr val="000000"/>
                </a:solidFill>
              </a:rPr>
            </a:br>
            <a:r>
              <a:rPr lang="de-DE" sz="1200" dirty="0" smtClean="0">
                <a:solidFill>
                  <a:srgbClr val="000000"/>
                </a:solidFill>
              </a:rPr>
              <a:t>(PDF + Datensatz)</a:t>
            </a:r>
          </a:p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z.B. </a:t>
            </a:r>
            <a:r>
              <a:rPr lang="de-DE" sz="1200" b="1" dirty="0" err="1" smtClean="0">
                <a:solidFill>
                  <a:srgbClr val="000000"/>
                </a:solidFill>
              </a:rPr>
              <a:t>XRechnung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28" name="Pfeil nach rechts 27"/>
          <p:cNvSpPr>
            <a:spLocks noChangeArrowheads="1"/>
          </p:cNvSpPr>
          <p:nvPr/>
        </p:nvSpPr>
        <p:spPr bwMode="auto">
          <a:xfrm>
            <a:off x="3174746" y="5368154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…</a:t>
            </a:r>
            <a:endParaRPr lang="de-DE" sz="1200" dirty="0">
              <a:solidFill>
                <a:srgbClr val="000000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9273408" y="5299465"/>
            <a:ext cx="1347706" cy="1454479"/>
            <a:chOff x="834214" y="1861835"/>
            <a:chExt cx="1347706" cy="1454479"/>
          </a:xfrm>
        </p:grpSpPr>
        <p:pic>
          <p:nvPicPr>
            <p:cNvPr id="38" name="Picture 2" descr="\\bk.datev.de\DFS\Service\BM\Bildpool_Praesentationen\Piktogramme\Nutzung_intern-und-extern\3D-Stil\Arbeitsplatz_Monitor_l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14" y="1861835"/>
              <a:ext cx="1347706" cy="145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feld 38"/>
            <p:cNvSpPr txBox="1"/>
            <p:nvPr/>
          </p:nvSpPr>
          <p:spPr>
            <a:xfrm rot="420000">
              <a:off x="1104451" y="2207548"/>
              <a:ext cx="105043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rgbClr val="000000"/>
                  </a:solidFill>
                </a:rPr>
                <a:t>DATEV Unternehmen online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Pfeil nach rechts 36"/>
          <p:cNvSpPr>
            <a:spLocks noChangeArrowheads="1"/>
          </p:cNvSpPr>
          <p:nvPr/>
        </p:nvSpPr>
        <p:spPr bwMode="auto">
          <a:xfrm>
            <a:off x="7973697" y="5425036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Datensatz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1" name="Pfeil nach rechts 36"/>
          <p:cNvSpPr>
            <a:spLocks noChangeArrowheads="1"/>
          </p:cNvSpPr>
          <p:nvPr/>
        </p:nvSpPr>
        <p:spPr bwMode="auto">
          <a:xfrm>
            <a:off x="7973697" y="6019545"/>
            <a:ext cx="1322722" cy="54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Image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4913862" y="6214658"/>
            <a:ext cx="2520280" cy="360040"/>
          </a:xfrm>
          <a:prstGeom prst="rect">
            <a:avLst/>
          </a:prstGeom>
          <a:solidFill>
            <a:srgbClr val="D5E7B9"/>
          </a:solidFill>
          <a:ln>
            <a:solidFill>
              <a:srgbClr val="8C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smtClean="0">
                <a:solidFill>
                  <a:srgbClr val="000000"/>
                </a:solidFill>
              </a:rPr>
              <a:t>DCO-Schnittstelle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68" y="3932320"/>
            <a:ext cx="805400" cy="805400"/>
          </a:xfrm>
          <a:prstGeom prst="rect">
            <a:avLst/>
          </a:prstGeom>
        </p:spPr>
      </p:pic>
      <p:sp>
        <p:nvSpPr>
          <p:cNvPr id="47" name="Freihandform 46"/>
          <p:cNvSpPr/>
          <p:nvPr/>
        </p:nvSpPr>
        <p:spPr>
          <a:xfrm>
            <a:off x="1814151" y="5535960"/>
            <a:ext cx="854869" cy="681037"/>
          </a:xfrm>
          <a:custGeom>
            <a:avLst/>
            <a:gdLst>
              <a:gd name="connsiteX0" fmla="*/ 7144 w 854869"/>
              <a:gd name="connsiteY0" fmla="*/ 0 h 681037"/>
              <a:gd name="connsiteX1" fmla="*/ 0 w 854869"/>
              <a:gd name="connsiteY1" fmla="*/ 557212 h 681037"/>
              <a:gd name="connsiteX2" fmla="*/ 831057 w 854869"/>
              <a:gd name="connsiteY2" fmla="*/ 681037 h 681037"/>
              <a:gd name="connsiteX3" fmla="*/ 854869 w 854869"/>
              <a:gd name="connsiteY3" fmla="*/ 130968 h 681037"/>
              <a:gd name="connsiteX4" fmla="*/ 7144 w 854869"/>
              <a:gd name="connsiteY4" fmla="*/ 0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869" h="681037">
                <a:moveTo>
                  <a:pt x="7144" y="0"/>
                </a:moveTo>
                <a:cubicBezTo>
                  <a:pt x="4763" y="185737"/>
                  <a:pt x="2381" y="371475"/>
                  <a:pt x="0" y="557212"/>
                </a:cubicBezTo>
                <a:lnTo>
                  <a:pt x="831057" y="681037"/>
                </a:lnTo>
                <a:lnTo>
                  <a:pt x="854869" y="130968"/>
                </a:lnTo>
                <a:lnTo>
                  <a:pt x="7144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rot="438667">
            <a:off x="1821656" y="5734204"/>
            <a:ext cx="9361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</a:rPr>
              <a:t>…-</a:t>
            </a:r>
            <a:r>
              <a:rPr lang="de-DE" sz="900" dirty="0" smtClean="0">
                <a:solidFill>
                  <a:srgbClr val="000000"/>
                </a:solidFill>
              </a:rPr>
              <a:t>System</a:t>
            </a:r>
            <a:endParaRPr lang="de-D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81548" y="201600"/>
            <a:ext cx="12277535" cy="1224000"/>
          </a:xfrm>
        </p:spPr>
        <p:txBody>
          <a:bodyPr/>
          <a:lstStyle/>
          <a:p>
            <a:r>
              <a:rPr lang="de-DE" dirty="0"/>
              <a:t>DATEV Kommunale </a:t>
            </a:r>
            <a:r>
              <a:rPr lang="de-DE" dirty="0" smtClean="0"/>
              <a:t>Abgaben pro - DATEV </a:t>
            </a:r>
            <a:r>
              <a:rPr lang="de-DE" dirty="0" err="1" smtClean="0"/>
              <a:t>SmartTransfer</a:t>
            </a:r>
            <a:endParaRPr lang="de-DE" dirty="0"/>
          </a:p>
        </p:txBody>
      </p:sp>
      <p:sp>
        <p:nvSpPr>
          <p:cNvPr id="5" name="Pfeil nach rechts 36"/>
          <p:cNvSpPr>
            <a:spLocks noChangeArrowheads="1"/>
          </p:cNvSpPr>
          <p:nvPr/>
        </p:nvSpPr>
        <p:spPr bwMode="auto">
          <a:xfrm>
            <a:off x="7718348" y="2128752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PDF (E-Mail)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6" name="Pfeil nach rechts 36"/>
          <p:cNvSpPr>
            <a:spLocks noChangeArrowheads="1"/>
          </p:cNvSpPr>
          <p:nvPr/>
        </p:nvSpPr>
        <p:spPr bwMode="auto">
          <a:xfrm>
            <a:off x="7718709" y="1300660"/>
            <a:ext cx="1764000" cy="792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rgbClr val="000000"/>
                </a:solidFill>
              </a:rPr>
              <a:t>P</a:t>
            </a:r>
            <a:r>
              <a:rPr lang="de-DE" sz="1200" dirty="0" smtClean="0">
                <a:solidFill>
                  <a:srgbClr val="000000"/>
                </a:solidFill>
              </a:rPr>
              <a:t>hysischer </a:t>
            </a:r>
            <a:br>
              <a:rPr lang="de-DE" sz="1200" dirty="0" smtClean="0">
                <a:solidFill>
                  <a:srgbClr val="000000"/>
                </a:solidFill>
              </a:rPr>
            </a:br>
            <a:r>
              <a:rPr lang="de-DE" sz="1200" dirty="0" smtClean="0">
                <a:solidFill>
                  <a:srgbClr val="000000"/>
                </a:solidFill>
              </a:rPr>
              <a:t>Versand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2" name="Pfeil nach rechts 36"/>
          <p:cNvSpPr>
            <a:spLocks noChangeArrowheads="1"/>
          </p:cNvSpPr>
          <p:nvPr/>
        </p:nvSpPr>
        <p:spPr bwMode="auto">
          <a:xfrm>
            <a:off x="2830564" y="2479273"/>
            <a:ext cx="1764000" cy="72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</a:rPr>
              <a:t>Wasserbescheid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6200000">
            <a:off x="-612961" y="3838097"/>
            <a:ext cx="5760640" cy="791134"/>
          </a:xfrm>
          <a:prstGeom prst="roundRect">
            <a:avLst>
              <a:gd name="adj" fmla="val 119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0" tIns="46800" rIns="90000" bIns="46800" anchor="ctr" anchorCtr="0"/>
          <a:lstStyle/>
          <a:p>
            <a:pPr marL="274638" indent="-274638"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DATEV Kommunale Abgabe Pro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5400000">
            <a:off x="9179200" y="1783988"/>
            <a:ext cx="1658992" cy="792088"/>
          </a:xfrm>
          <a:prstGeom prst="roundRect">
            <a:avLst>
              <a:gd name="adj" fmla="val 119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0" tIns="46800" rIns="90000" bIns="46800" anchor="ctr" anchorCtr="0"/>
          <a:lstStyle/>
          <a:p>
            <a:pPr marL="274638" indent="-274638"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Haushalte</a:t>
            </a:r>
            <a:endParaRPr lang="de-DE" sz="2400" dirty="0">
              <a:solidFill>
                <a:srgbClr val="000000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424694" y="1949226"/>
            <a:ext cx="647223" cy="689290"/>
            <a:chOff x="3855767" y="1553209"/>
            <a:chExt cx="647223" cy="689290"/>
          </a:xfrm>
        </p:grpSpPr>
        <p:pic>
          <p:nvPicPr>
            <p:cNvPr id="17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5767" y="1639648"/>
              <a:ext cx="431482" cy="602851"/>
            </a:xfrm>
            <a:prstGeom prst="rect">
              <a:avLst/>
            </a:prstGeom>
            <a:noFill/>
          </p:spPr>
        </p:pic>
        <p:pic>
          <p:nvPicPr>
            <p:cNvPr id="18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1508" y="1553209"/>
              <a:ext cx="431482" cy="602851"/>
            </a:xfrm>
            <a:prstGeom prst="rect">
              <a:avLst/>
            </a:prstGeom>
            <a:noFill/>
          </p:spPr>
        </p:pic>
      </p:grpSp>
      <p:sp>
        <p:nvSpPr>
          <p:cNvPr id="36" name="Pfeil nach rechts 36"/>
          <p:cNvSpPr>
            <a:spLocks noChangeArrowheads="1"/>
          </p:cNvSpPr>
          <p:nvPr/>
        </p:nvSpPr>
        <p:spPr bwMode="auto">
          <a:xfrm>
            <a:off x="2830564" y="4109052"/>
            <a:ext cx="1777336" cy="72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</a:rPr>
              <a:t>Abwasser-bescheid</a:t>
            </a:r>
            <a:endParaRPr lang="de-DE" sz="1600" dirty="0">
              <a:solidFill>
                <a:srgbClr val="000000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3383960" y="3455686"/>
            <a:ext cx="647223" cy="689290"/>
            <a:chOff x="3855767" y="1553209"/>
            <a:chExt cx="647223" cy="689290"/>
          </a:xfrm>
        </p:grpSpPr>
        <p:pic>
          <p:nvPicPr>
            <p:cNvPr id="38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5767" y="1639648"/>
              <a:ext cx="431482" cy="602851"/>
            </a:xfrm>
            <a:prstGeom prst="rect">
              <a:avLst/>
            </a:prstGeom>
            <a:noFill/>
          </p:spPr>
        </p:pic>
        <p:pic>
          <p:nvPicPr>
            <p:cNvPr id="39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1508" y="1553209"/>
              <a:ext cx="431482" cy="602851"/>
            </a:xfrm>
            <a:prstGeom prst="rect">
              <a:avLst/>
            </a:prstGeom>
            <a:noFill/>
          </p:spPr>
        </p:pic>
      </p:grpSp>
      <p:sp>
        <p:nvSpPr>
          <p:cNvPr id="40" name="Pfeil nach rechts 36"/>
          <p:cNvSpPr>
            <a:spLocks noChangeArrowheads="1"/>
          </p:cNvSpPr>
          <p:nvPr/>
        </p:nvSpPr>
        <p:spPr bwMode="auto">
          <a:xfrm>
            <a:off x="7740444" y="4829052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err="1" smtClean="0">
                <a:solidFill>
                  <a:srgbClr val="000000"/>
                </a:solidFill>
              </a:rPr>
              <a:t>ZUGFeRD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1" name="Pfeil nach rechts 36"/>
          <p:cNvSpPr>
            <a:spLocks noChangeArrowheads="1"/>
          </p:cNvSpPr>
          <p:nvPr/>
        </p:nvSpPr>
        <p:spPr bwMode="auto">
          <a:xfrm>
            <a:off x="7740805" y="3136864"/>
            <a:ext cx="1764000" cy="792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rgbClr val="000000"/>
                </a:solidFill>
              </a:rPr>
              <a:t>P</a:t>
            </a:r>
            <a:r>
              <a:rPr lang="de-DE" sz="1200" dirty="0" smtClean="0">
                <a:solidFill>
                  <a:srgbClr val="000000"/>
                </a:solidFill>
              </a:rPr>
              <a:t>hysischer </a:t>
            </a:r>
            <a:br>
              <a:rPr lang="de-DE" sz="1200" dirty="0" smtClean="0">
                <a:solidFill>
                  <a:srgbClr val="000000"/>
                </a:solidFill>
              </a:rPr>
            </a:br>
            <a:r>
              <a:rPr lang="de-DE" sz="1200" dirty="0" smtClean="0">
                <a:solidFill>
                  <a:srgbClr val="000000"/>
                </a:solidFill>
              </a:rPr>
              <a:t>Versand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 rot="5400000">
            <a:off x="8069406" y="4739876"/>
            <a:ext cx="3922772" cy="792088"/>
          </a:xfrm>
          <a:prstGeom prst="roundRect">
            <a:avLst>
              <a:gd name="adj" fmla="val 119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0" tIns="46800" rIns="90000" bIns="46800" anchor="ctr" anchorCtr="0"/>
          <a:lstStyle/>
          <a:p>
            <a:pPr marL="274638" indent="-274638"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000000"/>
                </a:solidFill>
              </a:rPr>
              <a:t>Unternehmen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45" name="Pfeil nach rechts 36"/>
          <p:cNvSpPr>
            <a:spLocks noChangeArrowheads="1"/>
          </p:cNvSpPr>
          <p:nvPr/>
        </p:nvSpPr>
        <p:spPr bwMode="auto">
          <a:xfrm>
            <a:off x="7740444" y="5657232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EDIFACT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7" name="Pfeil nach rechts 36"/>
          <p:cNvSpPr>
            <a:spLocks noChangeArrowheads="1"/>
          </p:cNvSpPr>
          <p:nvPr/>
        </p:nvSpPr>
        <p:spPr bwMode="auto">
          <a:xfrm>
            <a:off x="7671402" y="6466000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…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8" name="Pfeil nach rechts 36"/>
          <p:cNvSpPr>
            <a:spLocks noChangeArrowheads="1"/>
          </p:cNvSpPr>
          <p:nvPr/>
        </p:nvSpPr>
        <p:spPr bwMode="auto">
          <a:xfrm>
            <a:off x="2830564" y="5837244"/>
            <a:ext cx="1813340" cy="720000"/>
          </a:xfrm>
          <a:prstGeom prst="rightArrow">
            <a:avLst>
              <a:gd name="adj1" fmla="val 50000"/>
              <a:gd name="adj2" fmla="val 49999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lIns="70873" tIns="36853" rIns="70873" bIns="36853" anchor="ctr"/>
          <a:lstStyle/>
          <a:p>
            <a:pPr algn="ctr"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</a:rPr>
              <a:t>…</a:t>
            </a:r>
            <a:endParaRPr lang="de-DE" sz="1600" dirty="0">
              <a:solidFill>
                <a:srgbClr val="000000"/>
              </a:solidFill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3419964" y="5183878"/>
            <a:ext cx="647223" cy="689290"/>
            <a:chOff x="3855767" y="1553209"/>
            <a:chExt cx="647223" cy="689290"/>
          </a:xfrm>
        </p:grpSpPr>
        <p:pic>
          <p:nvPicPr>
            <p:cNvPr id="50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5767" y="1639648"/>
              <a:ext cx="431482" cy="602851"/>
            </a:xfrm>
            <a:prstGeom prst="rect">
              <a:avLst/>
            </a:prstGeom>
            <a:noFill/>
          </p:spPr>
        </p:pic>
        <p:pic>
          <p:nvPicPr>
            <p:cNvPr id="51" name="Picture 7" descr="D:\Auftraege\publicis\datev\DATEV_2012\DATEV_Icons\anlieferung\Icons\Dokument0032_gra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1508" y="1553209"/>
              <a:ext cx="431482" cy="602851"/>
            </a:xfrm>
            <a:prstGeom prst="rect">
              <a:avLst/>
            </a:prstGeom>
            <a:noFill/>
          </p:spPr>
        </p:pic>
      </p:grpSp>
      <p:sp>
        <p:nvSpPr>
          <p:cNvPr id="52" name="Pfeil nach rechts 36"/>
          <p:cNvSpPr>
            <a:spLocks noChangeArrowheads="1"/>
          </p:cNvSpPr>
          <p:nvPr/>
        </p:nvSpPr>
        <p:spPr bwMode="auto">
          <a:xfrm>
            <a:off x="7740444" y="3964956"/>
            <a:ext cx="1764000" cy="792000"/>
          </a:xfrm>
          <a:prstGeom prst="rightArrow">
            <a:avLst>
              <a:gd name="adj1" fmla="val 50000"/>
              <a:gd name="adj2" fmla="val 48393"/>
            </a:avLst>
          </a:prstGeom>
          <a:gradFill>
            <a:gsLst>
              <a:gs pos="100000">
                <a:schemeClr val="bg2"/>
              </a:gs>
              <a:gs pos="71000">
                <a:schemeClr val="bg2">
                  <a:lumMod val="20000"/>
                  <a:lumOff val="80000"/>
                </a:schemeClr>
              </a:gs>
            </a:gsLst>
            <a:lin ang="0" scaled="1"/>
          </a:gra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/>
        </p:spPr>
        <p:txBody>
          <a:bodyPr wrap="none" lIns="70873" tIns="36853" rIns="70873" bIns="36853" anchor="ctr"/>
          <a:lstStyle/>
          <a:p>
            <a:pPr defTabSz="11771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0000"/>
                </a:solidFill>
              </a:rPr>
              <a:t>PDF ( E-Mail)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76" name="AutoShape 8"/>
          <p:cNvSpPr>
            <a:spLocks noChangeArrowheads="1"/>
          </p:cNvSpPr>
          <p:nvPr/>
        </p:nvSpPr>
        <p:spPr bwMode="auto">
          <a:xfrm>
            <a:off x="4702200" y="1300661"/>
            <a:ext cx="2880000" cy="5849328"/>
          </a:xfrm>
          <a:prstGeom prst="roundRect">
            <a:avLst>
              <a:gd name="adj" fmla="val 1192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0" tIns="252000" rIns="90000" bIns="46800" anchor="t"/>
          <a:lstStyle/>
          <a:p>
            <a:pPr algn="ctr" defTabSz="1177925" fontAlgn="base">
              <a:spcBef>
                <a:spcPts val="120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0000"/>
                </a:solidFill>
              </a:rPr>
              <a:t>DATEV</a:t>
            </a:r>
            <a:br>
              <a:rPr lang="de-DE" sz="3200" dirty="0" smtClean="0">
                <a:solidFill>
                  <a:srgbClr val="000000"/>
                </a:solidFill>
              </a:rPr>
            </a:br>
            <a:r>
              <a:rPr lang="de-DE" sz="3200" dirty="0" err="1">
                <a:solidFill>
                  <a:srgbClr val="000000"/>
                </a:solidFill>
              </a:rPr>
              <a:t>SmartTransfer</a:t>
            </a:r>
            <a:r>
              <a:rPr lang="de-DE" sz="2800" dirty="0" smtClean="0">
                <a:solidFill>
                  <a:srgbClr val="000000"/>
                </a:solidFill>
              </a:rPr>
              <a:t/>
            </a:r>
            <a:br>
              <a:rPr lang="de-DE" sz="2800" dirty="0" smtClean="0">
                <a:solidFill>
                  <a:srgbClr val="000000"/>
                </a:solidFill>
              </a:rPr>
            </a:br>
            <a:r>
              <a:rPr lang="de-DE" sz="2800" dirty="0" smtClean="0">
                <a:solidFill>
                  <a:srgbClr val="000000"/>
                </a:solidFill>
              </a:rPr>
              <a:t/>
            </a:r>
            <a:br>
              <a:rPr lang="de-DE" sz="28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r>
              <a:rPr lang="de-DE" sz="2400" dirty="0" smtClean="0">
                <a:solidFill>
                  <a:srgbClr val="000000"/>
                </a:solidFill>
              </a:rPr>
              <a:t/>
            </a:r>
            <a:br>
              <a:rPr lang="de-DE" sz="2400" dirty="0" smtClean="0">
                <a:solidFill>
                  <a:srgbClr val="000000"/>
                </a:solidFill>
              </a:rPr>
            </a:br>
            <a:endParaRPr lang="de-DE" sz="2400" dirty="0" smtClean="0">
              <a:solidFill>
                <a:srgbClr val="000000"/>
              </a:solidFill>
            </a:endParaRPr>
          </a:p>
          <a:p>
            <a:pPr algn="ctr" defTabSz="1177925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/>
            </a:r>
            <a:br>
              <a:rPr lang="de-DE" sz="1800" dirty="0" smtClean="0">
                <a:solidFill>
                  <a:srgbClr val="000000"/>
                </a:solidFill>
              </a:rPr>
            </a:b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77" name="Abgerundetes Rechteck 76"/>
          <p:cNvSpPr/>
          <p:nvPr/>
        </p:nvSpPr>
        <p:spPr bwMode="auto">
          <a:xfrm>
            <a:off x="4892948" y="5827400"/>
            <a:ext cx="2520280" cy="6383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70873" tIns="36853" rIns="70873" bIns="36853" anchor="ctr"/>
          <a:lstStyle/>
          <a:p>
            <a:pPr algn="ctr" defTabSz="11777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0000"/>
                </a:solidFill>
              </a:rPr>
              <a:t>Elektronische Daten </a:t>
            </a:r>
            <a:endParaRPr lang="de-DE" sz="1200" dirty="0">
              <a:solidFill>
                <a:srgbClr val="000000"/>
              </a:solidFill>
            </a:endParaRPr>
          </a:p>
          <a:p>
            <a:pPr algn="ctr" defTabSz="11777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0000"/>
                </a:solidFill>
              </a:rPr>
              <a:t>aufbereitet für </a:t>
            </a:r>
            <a:r>
              <a:rPr lang="de-DE" sz="1200" dirty="0" smtClean="0">
                <a:solidFill>
                  <a:srgbClr val="000000"/>
                </a:solidFill>
              </a:rPr>
              <a:t>direkte </a:t>
            </a:r>
            <a:r>
              <a:rPr lang="de-DE" sz="1200" dirty="0">
                <a:solidFill>
                  <a:srgbClr val="000000"/>
                </a:solidFill>
              </a:rPr>
              <a:t/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Übernahme in </a:t>
            </a:r>
            <a:r>
              <a:rPr lang="de-DE" sz="1200" dirty="0" smtClean="0">
                <a:solidFill>
                  <a:srgbClr val="000000"/>
                </a:solidFill>
              </a:rPr>
              <a:t>Kundensysteme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68" y="3713736"/>
            <a:ext cx="2534341" cy="1655258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4892948" y="6588301"/>
            <a:ext cx="2520280" cy="417671"/>
          </a:xfrm>
          <a:prstGeom prst="rect">
            <a:avLst/>
          </a:prstGeom>
          <a:solidFill>
            <a:srgbClr val="D5E7B9"/>
          </a:solidFill>
          <a:ln>
            <a:solidFill>
              <a:srgbClr val="8C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 smtClean="0">
                <a:solidFill>
                  <a:srgbClr val="000000"/>
                </a:solidFill>
              </a:rPr>
              <a:t>DCO-Schnittstelle</a:t>
            </a:r>
          </a:p>
        </p:txBody>
      </p:sp>
    </p:spTree>
    <p:extLst>
      <p:ext uri="{BB962C8B-B14F-4D97-AF65-F5344CB8AC3E}">
        <p14:creationId xmlns:p14="http://schemas.microsoft.com/office/powerpoint/2010/main" val="34472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24.03.2016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NAV Partner Webcast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456B198-FE55-4C2A-B77C-6C84E7014382}" type="slidenum">
              <a:rPr lang="de-DE" smtClean="0">
                <a:solidFill>
                  <a:srgbClr val="000000"/>
                </a:solidFill>
              </a:rPr>
              <a:pPr/>
              <a:t>99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DATEV-Folienmaster">
  <a:themeElements>
    <a:clrScheme name="Datev_v2">
      <a:dk1>
        <a:srgbClr val="000000"/>
      </a:dk1>
      <a:lt1>
        <a:srgbClr val="FFFFFF"/>
      </a:lt1>
      <a:dk2>
        <a:srgbClr val="039A9A"/>
      </a:dk2>
      <a:lt2>
        <a:srgbClr val="90D033"/>
      </a:lt2>
      <a:accent1>
        <a:srgbClr val="8CD150"/>
      </a:accent1>
      <a:accent2>
        <a:srgbClr val="00968C"/>
      </a:accent2>
      <a:accent3>
        <a:srgbClr val="EB8A00"/>
      </a:accent3>
      <a:accent4>
        <a:srgbClr val="BE2344"/>
      </a:accent4>
      <a:accent5>
        <a:srgbClr val="6B2865"/>
      </a:accent5>
      <a:accent6>
        <a:srgbClr val="3B6394"/>
      </a:accent6>
      <a:hlink>
        <a:srgbClr val="000000"/>
      </a:hlink>
      <a:folHlink>
        <a:srgbClr val="666666"/>
      </a:folHlink>
    </a:clrScheme>
    <a:fontScheme name="DATEV">
      <a:majorFont>
        <a:latin typeface="Compatil DATEV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CD250"/>
        </a:solidFill>
        <a:ln>
          <a:solidFill>
            <a:srgbClr val="8CD15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DATEV-Folienmaster">
  <a:themeElements>
    <a:clrScheme name="Datev_v2">
      <a:dk1>
        <a:srgbClr val="000000"/>
      </a:dk1>
      <a:lt1>
        <a:srgbClr val="FFFFFF"/>
      </a:lt1>
      <a:dk2>
        <a:srgbClr val="039A9A"/>
      </a:dk2>
      <a:lt2>
        <a:srgbClr val="90D033"/>
      </a:lt2>
      <a:accent1>
        <a:srgbClr val="8CD150"/>
      </a:accent1>
      <a:accent2>
        <a:srgbClr val="00968C"/>
      </a:accent2>
      <a:accent3>
        <a:srgbClr val="EB8A00"/>
      </a:accent3>
      <a:accent4>
        <a:srgbClr val="BE2344"/>
      </a:accent4>
      <a:accent5>
        <a:srgbClr val="6B2865"/>
      </a:accent5>
      <a:accent6>
        <a:srgbClr val="3B6394"/>
      </a:accent6>
      <a:hlink>
        <a:srgbClr val="000000"/>
      </a:hlink>
      <a:folHlink>
        <a:srgbClr val="666666"/>
      </a:folHlink>
    </a:clrScheme>
    <a:fontScheme name="DATEV">
      <a:majorFont>
        <a:latin typeface="Compatil DATEV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CD250"/>
        </a:solidFill>
        <a:ln>
          <a:solidFill>
            <a:srgbClr val="8CD15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DATEV-Folienmaster">
  <a:themeElements>
    <a:clrScheme name="Datev_v2">
      <a:dk1>
        <a:srgbClr val="000000"/>
      </a:dk1>
      <a:lt1>
        <a:srgbClr val="FFFFFF"/>
      </a:lt1>
      <a:dk2>
        <a:srgbClr val="039A9A"/>
      </a:dk2>
      <a:lt2>
        <a:srgbClr val="90D033"/>
      </a:lt2>
      <a:accent1>
        <a:srgbClr val="8CD150"/>
      </a:accent1>
      <a:accent2>
        <a:srgbClr val="00968C"/>
      </a:accent2>
      <a:accent3>
        <a:srgbClr val="EB8A00"/>
      </a:accent3>
      <a:accent4>
        <a:srgbClr val="BE2344"/>
      </a:accent4>
      <a:accent5>
        <a:srgbClr val="6B2865"/>
      </a:accent5>
      <a:accent6>
        <a:srgbClr val="3B6394"/>
      </a:accent6>
      <a:hlink>
        <a:srgbClr val="000000"/>
      </a:hlink>
      <a:folHlink>
        <a:srgbClr val="666666"/>
      </a:folHlink>
    </a:clrScheme>
    <a:fontScheme name="DATEV">
      <a:majorFont>
        <a:latin typeface="Compatil DATEV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CD250"/>
        </a:solidFill>
        <a:ln>
          <a:solidFill>
            <a:srgbClr val="8CD15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Jour Fix BC6 und P4_MW">
  <a:themeElements>
    <a:clrScheme name="Datev_v2">
      <a:dk1>
        <a:srgbClr val="000000"/>
      </a:dk1>
      <a:lt1>
        <a:srgbClr val="FFFFFF"/>
      </a:lt1>
      <a:dk2>
        <a:srgbClr val="039A9A"/>
      </a:dk2>
      <a:lt2>
        <a:srgbClr val="90D033"/>
      </a:lt2>
      <a:accent1>
        <a:srgbClr val="8CD150"/>
      </a:accent1>
      <a:accent2>
        <a:srgbClr val="00968C"/>
      </a:accent2>
      <a:accent3>
        <a:srgbClr val="EB8A00"/>
      </a:accent3>
      <a:accent4>
        <a:srgbClr val="BE2344"/>
      </a:accent4>
      <a:accent5>
        <a:srgbClr val="6B2865"/>
      </a:accent5>
      <a:accent6>
        <a:srgbClr val="3B6394"/>
      </a:accent6>
      <a:hlink>
        <a:srgbClr val="000000"/>
      </a:hlink>
      <a:folHlink>
        <a:srgbClr val="666666"/>
      </a:folHlink>
    </a:clrScheme>
    <a:fontScheme name="DATEV">
      <a:majorFont>
        <a:latin typeface="Compatil DATEV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CD250"/>
        </a:solidFill>
        <a:ln>
          <a:solidFill>
            <a:srgbClr val="8CD15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/>
        </a:defPPr>
      </a:lstStyle>
    </a:txDef>
  </a:objectDefaults>
  <a:extraClrSchemeLst/>
</a:theme>
</file>

<file path=ppt/theme/theme5.xml><?xml version="1.0" encoding="utf-8"?>
<a:theme xmlns:a="http://schemas.openxmlformats.org/drawingml/2006/main" name="Austin">
  <a:themeElements>
    <a:clrScheme name="Benutzerdefiniert 6">
      <a:dk1>
        <a:sysClr val="windowText" lastClr="000000"/>
      </a:dk1>
      <a:lt1>
        <a:sysClr val="window" lastClr="FFFFFF"/>
      </a:lt1>
      <a:dk2>
        <a:srgbClr val="3E3D2D"/>
      </a:dk2>
      <a:lt2>
        <a:srgbClr val="FF0000"/>
      </a:lt2>
      <a:accent1>
        <a:srgbClr val="FFFF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DATEV-Folienmaster</Template>
  <TotalTime>0</TotalTime>
  <Words>2250</Words>
  <Application>Microsoft Office PowerPoint</Application>
  <PresentationFormat>Benutzerdefiniert</PresentationFormat>
  <Paragraphs>629</Paragraphs>
  <Slides>110</Slides>
  <Notes>10</Notes>
  <HiddenSlides>29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110</vt:i4>
      </vt:variant>
    </vt:vector>
  </HeadingPairs>
  <TitlesOfParts>
    <vt:vector size="125" baseType="lpstr">
      <vt:lpstr>Arial</vt:lpstr>
      <vt:lpstr>Compatil DATEV</vt:lpstr>
      <vt:lpstr>Segoe UI</vt:lpstr>
      <vt:lpstr>Georgia</vt:lpstr>
      <vt:lpstr>Century Gothic</vt:lpstr>
      <vt:lpstr>Wingdings 2</vt:lpstr>
      <vt:lpstr>Compatil Letter LT Pro</vt:lpstr>
      <vt:lpstr>Wingdings</vt:lpstr>
      <vt:lpstr>Compatil Letter for Datev</vt:lpstr>
      <vt:lpstr>Verdana</vt:lpstr>
      <vt:lpstr>DATEV-Folienmaster</vt:lpstr>
      <vt:lpstr>1_DATEV-Folienmaster</vt:lpstr>
      <vt:lpstr>2_DATEV-Folienmaster</vt:lpstr>
      <vt:lpstr>Jour Fix BC6 und P4_MW</vt:lpstr>
      <vt:lpstr>Austin</vt:lpstr>
      <vt:lpstr>Die Einführung der elektronischen Rechnung im Zusammenhang mit der Weiterverarbeitung in der Praxis der Kommunalverwaltung (DMS/eWorkflow/eRechnung) </vt:lpstr>
      <vt:lpstr>Zu unserer Person</vt:lpstr>
      <vt:lpstr>PowerPoint-Präsentation</vt:lpstr>
      <vt:lpstr>1.1 Die Stadt Hessisch Oldendorf</vt:lpstr>
      <vt:lpstr>1.1 Die Stadt Hessisch Oldendorf</vt:lpstr>
      <vt:lpstr>1.1 Die Stadt Hessisch Oldendorf</vt:lpstr>
      <vt:lpstr>1.2 Die Stadtverwaltung</vt:lpstr>
      <vt:lpstr>2.1 Digitalisierung - Prozess vor Einführung DMS</vt:lpstr>
      <vt:lpstr>2.1 Digitalisierung - Prozess vor Einführung DMS</vt:lpstr>
      <vt:lpstr>2.1 Digitalisierung - Prozess vor Einführung DMS</vt:lpstr>
      <vt:lpstr>2.2 Digitalisierung - Prozess nach Einführung DMS</vt:lpstr>
      <vt:lpstr>2.2 Digitalisierung - Prozess nach Einführung DMS</vt:lpstr>
      <vt:lpstr>3.1 Eingesetzte Softwarekomponenten</vt:lpstr>
      <vt:lpstr>3.1 Eingesetzte Softwarekomponenten</vt:lpstr>
      <vt:lpstr>PowerPoint-Präsentation</vt:lpstr>
      <vt:lpstr>PowerPoint-Präsentation</vt:lpstr>
      <vt:lpstr>PowerPoint-Präsentation</vt:lpstr>
      <vt:lpstr>3.2 Technische Umsetzung</vt:lpstr>
      <vt:lpstr>3.3 Blick ins Programm</vt:lpstr>
      <vt:lpstr>3.3 Blick ins Programm</vt:lpstr>
      <vt:lpstr>3.3 Blick ins Programm</vt:lpstr>
      <vt:lpstr>3.3 Blick ins Programm</vt:lpstr>
      <vt:lpstr>3.3 Blick ins Programm</vt:lpstr>
      <vt:lpstr>3.3 Blick ins Programm</vt:lpstr>
      <vt:lpstr>3.3.a Blick ins Programm / Exkurs </vt:lpstr>
      <vt:lpstr>3.3.a Blick ins Programm / Exkurs </vt:lpstr>
      <vt:lpstr>4. Denkbare zukünftige Nutzungsausweitung</vt:lpstr>
      <vt:lpstr>5. Fazit der Stadt Hessisch Oldendorf</vt:lpstr>
      <vt:lpstr>6. Weitere Ausführungen der Firma Datev</vt:lpstr>
      <vt:lpstr>Vielen Dank für Ihre Aufmerksamkeit!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Leistungsmerkmale von DATEV DMS pro</vt:lpstr>
      <vt:lpstr>E-Rechnung/Workflow/DMS Die E-Rechnung/E-Akte im öffentlichen Bereich</vt:lpstr>
      <vt:lpstr>…….und was genau soll rauskommen?</vt:lpstr>
      <vt:lpstr>Was können wir gemeinsam erreichen?</vt:lpstr>
      <vt:lpstr>Oder doch besser so……..</vt:lpstr>
      <vt:lpstr>E-Rechnung bereits verpflichtend für öffentliche Auftraggeber</vt:lpstr>
      <vt:lpstr>Die elektronische Rechnung - Definition</vt:lpstr>
      <vt:lpstr>Europäische Richtlinie 2014/55</vt:lpstr>
      <vt:lpstr>Zeitplanung für die Umsetzung</vt:lpstr>
      <vt:lpstr>Umsetzung in Deutschland</vt:lpstr>
      <vt:lpstr>Umsetzung der Richtlinie in Deutschland</vt:lpstr>
      <vt:lpstr>Aktueller Stand</vt:lpstr>
      <vt:lpstr>Beispiel Eingangsrechnung </vt:lpstr>
      <vt:lpstr>Beispiel Verträge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DATEV SmartTransfer Die E-Rechnung im öffentlichen Bereich</vt:lpstr>
      <vt:lpstr>Herausforderung Rechnungsübermittlung und Finanzbuchführung</vt:lpstr>
      <vt:lpstr>Elektronischer Rechnungsempfang mit DATEV E-Business</vt:lpstr>
      <vt:lpstr>PowerPoint-Präsentation</vt:lpstr>
      <vt:lpstr>PowerPoint-Präsentation</vt:lpstr>
      <vt:lpstr>DATEV SmartTransfer – Szenario Empfänger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Transaktionsdokumente</vt:lpstr>
      <vt:lpstr>Verarbeitungsschritte (manueller Prozess) </vt:lpstr>
      <vt:lpstr>PDF Versand </vt:lpstr>
      <vt:lpstr>DATEV SmartTransfer – Szenario Versender</vt:lpstr>
      <vt:lpstr>DATEV Kommunale Abgaben pro - DATEV SmartTransfer</vt:lpstr>
      <vt:lpstr>PowerPoint-Präsentation</vt:lpstr>
      <vt:lpstr>PowerPoint-Präsentation</vt:lpstr>
      <vt:lpstr>PowerPoint-Präsentation</vt:lpstr>
      <vt:lpstr>PowerPoint-Präsentation</vt:lpstr>
      <vt:lpstr>DATEV Rechnungswessen Komunal pro / SmartTransfer</vt:lpstr>
      <vt:lpstr>PowerPoint-Präsentation</vt:lpstr>
      <vt:lpstr>Einführungsszenarien</vt:lpstr>
      <vt:lpstr>Einstiegsberatung</vt:lpstr>
      <vt:lpstr>Umsetzung eines elektronischen Rechnungsworkflow mit DATEV</vt:lpstr>
      <vt:lpstr>Und was kommt am Schluss raus?</vt:lpstr>
      <vt:lpstr>Dokumentenmanagement mit DATEV DMS pro  Was ist zu tun? </vt:lpstr>
      <vt:lpstr>PowerPoint-Präsentation</vt:lpstr>
    </vt:vector>
  </TitlesOfParts>
  <Company>DATEV eG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Windows-Benutzer</dc:creator>
  <cp:lastModifiedBy>Munz, Markus</cp:lastModifiedBy>
  <cp:revision>119</cp:revision>
  <dcterms:created xsi:type="dcterms:W3CDTF">2015-09-15T14:27:41Z</dcterms:created>
  <dcterms:modified xsi:type="dcterms:W3CDTF">2017-05-10T10:59:08Z</dcterms:modified>
</cp:coreProperties>
</file>